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261" r:id="rId2"/>
    <p:sldId id="265" r:id="rId3"/>
    <p:sldId id="266" r:id="rId4"/>
    <p:sldId id="550" r:id="rId5"/>
    <p:sldId id="551" r:id="rId6"/>
    <p:sldId id="552" r:id="rId7"/>
    <p:sldId id="553" r:id="rId8"/>
    <p:sldId id="554" r:id="rId9"/>
    <p:sldId id="555" r:id="rId10"/>
    <p:sldId id="557" r:id="rId11"/>
    <p:sldId id="558" r:id="rId12"/>
    <p:sldId id="556" r:id="rId13"/>
    <p:sldId id="559" r:id="rId14"/>
    <p:sldId id="560" r:id="rId15"/>
    <p:sldId id="561" r:id="rId16"/>
    <p:sldId id="562" r:id="rId17"/>
    <p:sldId id="563" r:id="rId18"/>
    <p:sldId id="564" r:id="rId19"/>
    <p:sldId id="566" r:id="rId20"/>
    <p:sldId id="565" r:id="rId21"/>
    <p:sldId id="567" r:id="rId22"/>
    <p:sldId id="568" r:id="rId23"/>
    <p:sldId id="569" r:id="rId24"/>
    <p:sldId id="570" r:id="rId25"/>
    <p:sldId id="571" r:id="rId26"/>
    <p:sldId id="572" r:id="rId27"/>
    <p:sldId id="573" r:id="rId28"/>
    <p:sldId id="574" r:id="rId29"/>
    <p:sldId id="575" r:id="rId30"/>
    <p:sldId id="576" r:id="rId31"/>
    <p:sldId id="577" r:id="rId32"/>
    <p:sldId id="578" r:id="rId33"/>
    <p:sldId id="579" r:id="rId34"/>
    <p:sldId id="580" r:id="rId35"/>
    <p:sldId id="581" r:id="rId36"/>
    <p:sldId id="582" r:id="rId37"/>
    <p:sldId id="583" r:id="rId38"/>
    <p:sldId id="584" r:id="rId39"/>
    <p:sldId id="585" r:id="rId40"/>
    <p:sldId id="586" r:id="rId41"/>
    <p:sldId id="587" r:id="rId42"/>
    <p:sldId id="588" r:id="rId43"/>
    <p:sldId id="589" r:id="rId44"/>
    <p:sldId id="590" r:id="rId45"/>
    <p:sldId id="591" r:id="rId46"/>
    <p:sldId id="592" r:id="rId47"/>
    <p:sldId id="593" r:id="rId48"/>
    <p:sldId id="594" r:id="rId49"/>
    <p:sldId id="595" r:id="rId50"/>
    <p:sldId id="596" r:id="rId51"/>
    <p:sldId id="597" r:id="rId52"/>
    <p:sldId id="598" r:id="rId53"/>
    <p:sldId id="599" r:id="rId54"/>
    <p:sldId id="600" r:id="rId55"/>
    <p:sldId id="601" r:id="rId56"/>
    <p:sldId id="602" r:id="rId57"/>
    <p:sldId id="603" r:id="rId58"/>
    <p:sldId id="604" r:id="rId59"/>
    <p:sldId id="605" r:id="rId60"/>
    <p:sldId id="606" r:id="rId61"/>
    <p:sldId id="607" r:id="rId62"/>
    <p:sldId id="608" r:id="rId63"/>
    <p:sldId id="609" r:id="rId64"/>
    <p:sldId id="610" r:id="rId65"/>
    <p:sldId id="611" r:id="rId66"/>
    <p:sldId id="612" r:id="rId67"/>
    <p:sldId id="613" r:id="rId68"/>
    <p:sldId id="614" r:id="rId69"/>
    <p:sldId id="615" r:id="rId70"/>
    <p:sldId id="616" r:id="rId71"/>
    <p:sldId id="617" r:id="rId72"/>
    <p:sldId id="618" r:id="rId73"/>
    <p:sldId id="619" r:id="rId74"/>
    <p:sldId id="620" r:id="rId75"/>
    <p:sldId id="621" r:id="rId76"/>
    <p:sldId id="622" r:id="rId77"/>
    <p:sldId id="623" r:id="rId78"/>
    <p:sldId id="624" r:id="rId79"/>
    <p:sldId id="625" r:id="rId80"/>
    <p:sldId id="626" r:id="rId81"/>
    <p:sldId id="627" r:id="rId82"/>
    <p:sldId id="628" r:id="rId83"/>
    <p:sldId id="629" r:id="rId84"/>
    <p:sldId id="630" r:id="rId85"/>
    <p:sldId id="631" r:id="rId86"/>
    <p:sldId id="632" r:id="rId87"/>
    <p:sldId id="633" r:id="rId88"/>
    <p:sldId id="634" r:id="rId89"/>
    <p:sldId id="635" r:id="rId90"/>
    <p:sldId id="636" r:id="rId91"/>
    <p:sldId id="637" r:id="rId92"/>
    <p:sldId id="638" r:id="rId93"/>
    <p:sldId id="639" r:id="rId94"/>
    <p:sldId id="640" r:id="rId95"/>
    <p:sldId id="641" r:id="rId96"/>
    <p:sldId id="642" r:id="rId97"/>
    <p:sldId id="643" r:id="rId98"/>
    <p:sldId id="644" r:id="rId99"/>
    <p:sldId id="645" r:id="rId100"/>
    <p:sldId id="646" r:id="rId101"/>
    <p:sldId id="647" r:id="rId102"/>
    <p:sldId id="648" r:id="rId103"/>
    <p:sldId id="649" r:id="rId104"/>
    <p:sldId id="650" r:id="rId105"/>
    <p:sldId id="651" r:id="rId106"/>
    <p:sldId id="652" r:id="rId107"/>
    <p:sldId id="653" r:id="rId108"/>
    <p:sldId id="654" r:id="rId109"/>
    <p:sldId id="655" r:id="rId110"/>
    <p:sldId id="656" r:id="rId111"/>
    <p:sldId id="657" r:id="rId112"/>
    <p:sldId id="658" r:id="rId113"/>
    <p:sldId id="659" r:id="rId114"/>
    <p:sldId id="660" r:id="rId115"/>
    <p:sldId id="661" r:id="rId116"/>
    <p:sldId id="662" r:id="rId117"/>
    <p:sldId id="663" r:id="rId118"/>
    <p:sldId id="664" r:id="rId119"/>
    <p:sldId id="665" r:id="rId120"/>
    <p:sldId id="666" r:id="rId121"/>
    <p:sldId id="667" r:id="rId122"/>
    <p:sldId id="668" r:id="rId123"/>
    <p:sldId id="669" r:id="rId124"/>
    <p:sldId id="670" r:id="rId125"/>
    <p:sldId id="671" r:id="rId126"/>
    <p:sldId id="672" r:id="rId127"/>
    <p:sldId id="673" r:id="rId128"/>
    <p:sldId id="674" r:id="rId129"/>
    <p:sldId id="675" r:id="rId130"/>
    <p:sldId id="676" r:id="rId131"/>
    <p:sldId id="677" r:id="rId132"/>
    <p:sldId id="678" r:id="rId133"/>
    <p:sldId id="679" r:id="rId134"/>
    <p:sldId id="680" r:id="rId135"/>
    <p:sldId id="681" r:id="rId136"/>
    <p:sldId id="682" r:id="rId137"/>
    <p:sldId id="683" r:id="rId138"/>
    <p:sldId id="684" r:id="rId139"/>
    <p:sldId id="685" r:id="rId140"/>
    <p:sldId id="686" r:id="rId141"/>
    <p:sldId id="687" r:id="rId142"/>
    <p:sldId id="688" r:id="rId143"/>
    <p:sldId id="689" r:id="rId144"/>
    <p:sldId id="690" r:id="rId145"/>
    <p:sldId id="691" r:id="rId146"/>
    <p:sldId id="692" r:id="rId147"/>
    <p:sldId id="693" r:id="rId148"/>
    <p:sldId id="694" r:id="rId149"/>
    <p:sldId id="695" r:id="rId150"/>
    <p:sldId id="696" r:id="rId151"/>
    <p:sldId id="282" r:id="rId1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D21"/>
    <a:srgbClr val="D27263"/>
    <a:srgbClr val="EAA372"/>
    <a:srgbClr val="5BD4FF"/>
    <a:srgbClr val="00FF00"/>
    <a:srgbClr val="00FF09"/>
    <a:srgbClr val="6F97E7"/>
    <a:srgbClr val="BACDF4"/>
    <a:srgbClr val="D96EE4"/>
    <a:srgbClr val="578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61" autoAdjust="0"/>
    <p:restoredTop sz="81533" autoAdjust="0"/>
  </p:normalViewPr>
  <p:slideViewPr>
    <p:cSldViewPr snapToGrid="0">
      <p:cViewPr varScale="1">
        <p:scale>
          <a:sx n="89" d="100"/>
          <a:sy n="89" d="100"/>
        </p:scale>
        <p:origin x="56" y="980"/>
      </p:cViewPr>
      <p:guideLst/>
    </p:cSldViewPr>
  </p:slideViewPr>
  <p:notesTextViewPr>
    <p:cViewPr>
      <p:scale>
        <a:sx n="1" d="1"/>
        <a:sy n="1" d="1"/>
      </p:scale>
      <p:origin x="0" y="0"/>
    </p:cViewPr>
  </p:notesText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142CF-922A-4443-AA59-79B0CF14386C}" type="datetimeFigureOut">
              <a:rPr lang="zh-CN" altLang="en-US" smtClean="0"/>
              <a:t>2025/6/15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CDE63-D6C1-4442-B6A4-1B30120525E4}" type="slidenum">
              <a:rPr lang="zh-CN" altLang="en-US" smtClean="0"/>
              <a:t>‹#›</a:t>
            </a:fld>
            <a:endParaRPr lang="zh-CN" altLang="en-US"/>
          </a:p>
        </p:txBody>
      </p:sp>
    </p:spTree>
    <p:extLst>
      <p:ext uri="{BB962C8B-B14F-4D97-AF65-F5344CB8AC3E}">
        <p14:creationId xmlns:p14="http://schemas.microsoft.com/office/powerpoint/2010/main" val="526538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a:t>
            </a:fld>
            <a:endParaRPr lang="zh-CN" altLang="en-US"/>
          </a:p>
        </p:txBody>
      </p:sp>
    </p:spTree>
    <p:extLst>
      <p:ext uri="{BB962C8B-B14F-4D97-AF65-F5344CB8AC3E}">
        <p14:creationId xmlns:p14="http://schemas.microsoft.com/office/powerpoint/2010/main" val="1161446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26</a:t>
            </a:fld>
            <a:endParaRPr lang="zh-CN" altLang="en-US"/>
          </a:p>
        </p:txBody>
      </p:sp>
    </p:spTree>
    <p:extLst>
      <p:ext uri="{BB962C8B-B14F-4D97-AF65-F5344CB8AC3E}">
        <p14:creationId xmlns:p14="http://schemas.microsoft.com/office/powerpoint/2010/main" val="24728459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129</a:t>
            </a:fld>
            <a:endParaRPr lang="zh-CN" altLang="en-US"/>
          </a:p>
        </p:txBody>
      </p:sp>
    </p:spTree>
    <p:extLst>
      <p:ext uri="{BB962C8B-B14F-4D97-AF65-F5344CB8AC3E}">
        <p14:creationId xmlns:p14="http://schemas.microsoft.com/office/powerpoint/2010/main" val="12887689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130</a:t>
            </a:fld>
            <a:endParaRPr lang="zh-CN" altLang="en-US"/>
          </a:p>
        </p:txBody>
      </p:sp>
    </p:spTree>
    <p:extLst>
      <p:ext uri="{BB962C8B-B14F-4D97-AF65-F5344CB8AC3E}">
        <p14:creationId xmlns:p14="http://schemas.microsoft.com/office/powerpoint/2010/main" val="17115230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131</a:t>
            </a:fld>
            <a:endParaRPr lang="zh-CN" altLang="en-US"/>
          </a:p>
        </p:txBody>
      </p:sp>
    </p:spTree>
    <p:extLst>
      <p:ext uri="{BB962C8B-B14F-4D97-AF65-F5344CB8AC3E}">
        <p14:creationId xmlns:p14="http://schemas.microsoft.com/office/powerpoint/2010/main" val="14789217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132</a:t>
            </a:fld>
            <a:endParaRPr lang="zh-CN" altLang="en-US"/>
          </a:p>
        </p:txBody>
      </p:sp>
    </p:spTree>
    <p:extLst>
      <p:ext uri="{BB962C8B-B14F-4D97-AF65-F5344CB8AC3E}">
        <p14:creationId xmlns:p14="http://schemas.microsoft.com/office/powerpoint/2010/main" val="2625021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133</a:t>
            </a:fld>
            <a:endParaRPr lang="zh-CN" altLang="en-US"/>
          </a:p>
        </p:txBody>
      </p:sp>
    </p:spTree>
    <p:extLst>
      <p:ext uri="{BB962C8B-B14F-4D97-AF65-F5344CB8AC3E}">
        <p14:creationId xmlns:p14="http://schemas.microsoft.com/office/powerpoint/2010/main" val="14025360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134</a:t>
            </a:fld>
            <a:endParaRPr lang="zh-CN" altLang="en-US"/>
          </a:p>
        </p:txBody>
      </p:sp>
    </p:spTree>
    <p:extLst>
      <p:ext uri="{BB962C8B-B14F-4D97-AF65-F5344CB8AC3E}">
        <p14:creationId xmlns:p14="http://schemas.microsoft.com/office/powerpoint/2010/main" val="3861774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135</a:t>
            </a:fld>
            <a:endParaRPr lang="zh-CN" altLang="en-US"/>
          </a:p>
        </p:txBody>
      </p:sp>
    </p:spTree>
    <p:extLst>
      <p:ext uri="{BB962C8B-B14F-4D97-AF65-F5344CB8AC3E}">
        <p14:creationId xmlns:p14="http://schemas.microsoft.com/office/powerpoint/2010/main" val="33601171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136</a:t>
            </a:fld>
            <a:endParaRPr lang="zh-CN" altLang="en-US"/>
          </a:p>
        </p:txBody>
      </p:sp>
    </p:spTree>
    <p:extLst>
      <p:ext uri="{BB962C8B-B14F-4D97-AF65-F5344CB8AC3E}">
        <p14:creationId xmlns:p14="http://schemas.microsoft.com/office/powerpoint/2010/main" val="3435064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137</a:t>
            </a:fld>
            <a:endParaRPr lang="zh-CN" altLang="en-US"/>
          </a:p>
        </p:txBody>
      </p:sp>
    </p:spTree>
    <p:extLst>
      <p:ext uri="{BB962C8B-B14F-4D97-AF65-F5344CB8AC3E}">
        <p14:creationId xmlns:p14="http://schemas.microsoft.com/office/powerpoint/2010/main" val="23673795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138</a:t>
            </a:fld>
            <a:endParaRPr lang="zh-CN" altLang="en-US"/>
          </a:p>
        </p:txBody>
      </p:sp>
    </p:spTree>
    <p:extLst>
      <p:ext uri="{BB962C8B-B14F-4D97-AF65-F5344CB8AC3E}">
        <p14:creationId xmlns:p14="http://schemas.microsoft.com/office/powerpoint/2010/main" val="221474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27</a:t>
            </a:fld>
            <a:endParaRPr lang="zh-CN" altLang="en-US"/>
          </a:p>
        </p:txBody>
      </p:sp>
    </p:spTree>
    <p:extLst>
      <p:ext uri="{BB962C8B-B14F-4D97-AF65-F5344CB8AC3E}">
        <p14:creationId xmlns:p14="http://schemas.microsoft.com/office/powerpoint/2010/main" val="734752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139</a:t>
            </a:fld>
            <a:endParaRPr lang="zh-CN" altLang="en-US"/>
          </a:p>
        </p:txBody>
      </p:sp>
    </p:spTree>
    <p:extLst>
      <p:ext uri="{BB962C8B-B14F-4D97-AF65-F5344CB8AC3E}">
        <p14:creationId xmlns:p14="http://schemas.microsoft.com/office/powerpoint/2010/main" val="7319984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140</a:t>
            </a:fld>
            <a:endParaRPr lang="zh-CN" altLang="en-US"/>
          </a:p>
        </p:txBody>
      </p:sp>
    </p:spTree>
    <p:extLst>
      <p:ext uri="{BB962C8B-B14F-4D97-AF65-F5344CB8AC3E}">
        <p14:creationId xmlns:p14="http://schemas.microsoft.com/office/powerpoint/2010/main" val="20951051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141</a:t>
            </a:fld>
            <a:endParaRPr lang="zh-CN" altLang="en-US"/>
          </a:p>
        </p:txBody>
      </p:sp>
    </p:spTree>
    <p:extLst>
      <p:ext uri="{BB962C8B-B14F-4D97-AF65-F5344CB8AC3E}">
        <p14:creationId xmlns:p14="http://schemas.microsoft.com/office/powerpoint/2010/main" val="9752748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142</a:t>
            </a:fld>
            <a:endParaRPr lang="zh-CN" altLang="en-US"/>
          </a:p>
        </p:txBody>
      </p:sp>
    </p:spTree>
    <p:extLst>
      <p:ext uri="{BB962C8B-B14F-4D97-AF65-F5344CB8AC3E}">
        <p14:creationId xmlns:p14="http://schemas.microsoft.com/office/powerpoint/2010/main" val="13922597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143</a:t>
            </a:fld>
            <a:endParaRPr lang="zh-CN" altLang="en-US"/>
          </a:p>
        </p:txBody>
      </p:sp>
    </p:spTree>
    <p:extLst>
      <p:ext uri="{BB962C8B-B14F-4D97-AF65-F5344CB8AC3E}">
        <p14:creationId xmlns:p14="http://schemas.microsoft.com/office/powerpoint/2010/main" val="35716308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144</a:t>
            </a:fld>
            <a:endParaRPr lang="zh-CN" altLang="en-US"/>
          </a:p>
        </p:txBody>
      </p:sp>
    </p:spTree>
    <p:extLst>
      <p:ext uri="{BB962C8B-B14F-4D97-AF65-F5344CB8AC3E}">
        <p14:creationId xmlns:p14="http://schemas.microsoft.com/office/powerpoint/2010/main" val="37397430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145</a:t>
            </a:fld>
            <a:endParaRPr lang="zh-CN" altLang="en-US"/>
          </a:p>
        </p:txBody>
      </p:sp>
    </p:spTree>
    <p:extLst>
      <p:ext uri="{BB962C8B-B14F-4D97-AF65-F5344CB8AC3E}">
        <p14:creationId xmlns:p14="http://schemas.microsoft.com/office/powerpoint/2010/main" val="22941366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146</a:t>
            </a:fld>
            <a:endParaRPr lang="zh-CN" altLang="en-US"/>
          </a:p>
        </p:txBody>
      </p:sp>
    </p:spTree>
    <p:extLst>
      <p:ext uri="{BB962C8B-B14F-4D97-AF65-F5344CB8AC3E}">
        <p14:creationId xmlns:p14="http://schemas.microsoft.com/office/powerpoint/2010/main" val="27281606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147</a:t>
            </a:fld>
            <a:endParaRPr lang="zh-CN" altLang="en-US"/>
          </a:p>
        </p:txBody>
      </p:sp>
    </p:spTree>
    <p:extLst>
      <p:ext uri="{BB962C8B-B14F-4D97-AF65-F5344CB8AC3E}">
        <p14:creationId xmlns:p14="http://schemas.microsoft.com/office/powerpoint/2010/main" val="8511475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148</a:t>
            </a:fld>
            <a:endParaRPr lang="zh-CN" altLang="en-US"/>
          </a:p>
        </p:txBody>
      </p:sp>
    </p:spTree>
    <p:extLst>
      <p:ext uri="{BB962C8B-B14F-4D97-AF65-F5344CB8AC3E}">
        <p14:creationId xmlns:p14="http://schemas.microsoft.com/office/powerpoint/2010/main" val="363006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28</a:t>
            </a:fld>
            <a:endParaRPr lang="zh-CN" altLang="en-US"/>
          </a:p>
        </p:txBody>
      </p:sp>
    </p:spTree>
    <p:extLst>
      <p:ext uri="{BB962C8B-B14F-4D97-AF65-F5344CB8AC3E}">
        <p14:creationId xmlns:p14="http://schemas.microsoft.com/office/powerpoint/2010/main" val="15206555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149</a:t>
            </a:fld>
            <a:endParaRPr lang="zh-CN" altLang="en-US"/>
          </a:p>
        </p:txBody>
      </p:sp>
    </p:spTree>
    <p:extLst>
      <p:ext uri="{BB962C8B-B14F-4D97-AF65-F5344CB8AC3E}">
        <p14:creationId xmlns:p14="http://schemas.microsoft.com/office/powerpoint/2010/main" val="16489157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150</a:t>
            </a:fld>
            <a:endParaRPr lang="zh-CN" altLang="en-US"/>
          </a:p>
        </p:txBody>
      </p:sp>
    </p:spTree>
    <p:extLst>
      <p:ext uri="{BB962C8B-B14F-4D97-AF65-F5344CB8AC3E}">
        <p14:creationId xmlns:p14="http://schemas.microsoft.com/office/powerpoint/2010/main" val="6656554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151</a:t>
            </a:fld>
            <a:endParaRPr lang="zh-CN" altLang="en-US"/>
          </a:p>
        </p:txBody>
      </p:sp>
    </p:spTree>
    <p:extLst>
      <p:ext uri="{BB962C8B-B14F-4D97-AF65-F5344CB8AC3E}">
        <p14:creationId xmlns:p14="http://schemas.microsoft.com/office/powerpoint/2010/main" val="142531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29</a:t>
            </a:fld>
            <a:endParaRPr lang="zh-CN" altLang="en-US"/>
          </a:p>
        </p:txBody>
      </p:sp>
    </p:spTree>
    <p:extLst>
      <p:ext uri="{BB962C8B-B14F-4D97-AF65-F5344CB8AC3E}">
        <p14:creationId xmlns:p14="http://schemas.microsoft.com/office/powerpoint/2010/main" val="1509593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30</a:t>
            </a:fld>
            <a:endParaRPr lang="zh-CN" altLang="en-US"/>
          </a:p>
        </p:txBody>
      </p:sp>
    </p:spTree>
    <p:extLst>
      <p:ext uri="{BB962C8B-B14F-4D97-AF65-F5344CB8AC3E}">
        <p14:creationId xmlns:p14="http://schemas.microsoft.com/office/powerpoint/2010/main" val="3531440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31</a:t>
            </a:fld>
            <a:endParaRPr lang="zh-CN" altLang="en-US"/>
          </a:p>
        </p:txBody>
      </p:sp>
    </p:spTree>
    <p:extLst>
      <p:ext uri="{BB962C8B-B14F-4D97-AF65-F5344CB8AC3E}">
        <p14:creationId xmlns:p14="http://schemas.microsoft.com/office/powerpoint/2010/main" val="145817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32</a:t>
            </a:fld>
            <a:endParaRPr lang="zh-CN" altLang="en-US"/>
          </a:p>
        </p:txBody>
      </p:sp>
    </p:spTree>
    <p:extLst>
      <p:ext uri="{BB962C8B-B14F-4D97-AF65-F5344CB8AC3E}">
        <p14:creationId xmlns:p14="http://schemas.microsoft.com/office/powerpoint/2010/main" val="2110786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34</a:t>
            </a:fld>
            <a:endParaRPr lang="zh-CN" altLang="en-US"/>
          </a:p>
        </p:txBody>
      </p:sp>
    </p:spTree>
    <p:extLst>
      <p:ext uri="{BB962C8B-B14F-4D97-AF65-F5344CB8AC3E}">
        <p14:creationId xmlns:p14="http://schemas.microsoft.com/office/powerpoint/2010/main" val="2387601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35</a:t>
            </a:fld>
            <a:endParaRPr lang="zh-CN" altLang="en-US"/>
          </a:p>
        </p:txBody>
      </p:sp>
    </p:spTree>
    <p:extLst>
      <p:ext uri="{BB962C8B-B14F-4D97-AF65-F5344CB8AC3E}">
        <p14:creationId xmlns:p14="http://schemas.microsoft.com/office/powerpoint/2010/main" val="3874830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36</a:t>
            </a:fld>
            <a:endParaRPr lang="zh-CN" altLang="en-US"/>
          </a:p>
        </p:txBody>
      </p:sp>
    </p:spTree>
    <p:extLst>
      <p:ext uri="{BB962C8B-B14F-4D97-AF65-F5344CB8AC3E}">
        <p14:creationId xmlns:p14="http://schemas.microsoft.com/office/powerpoint/2010/main" val="17438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a:t>
            </a:fld>
            <a:endParaRPr lang="zh-CN" altLang="en-US"/>
          </a:p>
        </p:txBody>
      </p:sp>
    </p:spTree>
    <p:extLst>
      <p:ext uri="{BB962C8B-B14F-4D97-AF65-F5344CB8AC3E}">
        <p14:creationId xmlns:p14="http://schemas.microsoft.com/office/powerpoint/2010/main" val="318964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37</a:t>
            </a:fld>
            <a:endParaRPr lang="zh-CN" altLang="en-US"/>
          </a:p>
        </p:txBody>
      </p:sp>
    </p:spTree>
    <p:extLst>
      <p:ext uri="{BB962C8B-B14F-4D97-AF65-F5344CB8AC3E}">
        <p14:creationId xmlns:p14="http://schemas.microsoft.com/office/powerpoint/2010/main" val="2350648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38</a:t>
            </a:fld>
            <a:endParaRPr lang="zh-CN" altLang="en-US"/>
          </a:p>
        </p:txBody>
      </p:sp>
    </p:spTree>
    <p:extLst>
      <p:ext uri="{BB962C8B-B14F-4D97-AF65-F5344CB8AC3E}">
        <p14:creationId xmlns:p14="http://schemas.microsoft.com/office/powerpoint/2010/main" val="1321261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39</a:t>
            </a:fld>
            <a:endParaRPr lang="zh-CN" altLang="en-US"/>
          </a:p>
        </p:txBody>
      </p:sp>
    </p:spTree>
    <p:extLst>
      <p:ext uri="{BB962C8B-B14F-4D97-AF65-F5344CB8AC3E}">
        <p14:creationId xmlns:p14="http://schemas.microsoft.com/office/powerpoint/2010/main" val="1105863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40</a:t>
            </a:fld>
            <a:endParaRPr lang="zh-CN" altLang="en-US"/>
          </a:p>
        </p:txBody>
      </p:sp>
    </p:spTree>
    <p:extLst>
      <p:ext uri="{BB962C8B-B14F-4D97-AF65-F5344CB8AC3E}">
        <p14:creationId xmlns:p14="http://schemas.microsoft.com/office/powerpoint/2010/main" val="1734975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42</a:t>
            </a:fld>
            <a:endParaRPr lang="zh-CN" altLang="en-US"/>
          </a:p>
        </p:txBody>
      </p:sp>
    </p:spTree>
    <p:extLst>
      <p:ext uri="{BB962C8B-B14F-4D97-AF65-F5344CB8AC3E}">
        <p14:creationId xmlns:p14="http://schemas.microsoft.com/office/powerpoint/2010/main" val="90342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43</a:t>
            </a:fld>
            <a:endParaRPr lang="zh-CN" altLang="en-US"/>
          </a:p>
        </p:txBody>
      </p:sp>
    </p:spTree>
    <p:extLst>
      <p:ext uri="{BB962C8B-B14F-4D97-AF65-F5344CB8AC3E}">
        <p14:creationId xmlns:p14="http://schemas.microsoft.com/office/powerpoint/2010/main" val="3677501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44</a:t>
            </a:fld>
            <a:endParaRPr lang="zh-CN" altLang="en-US"/>
          </a:p>
        </p:txBody>
      </p:sp>
    </p:spTree>
    <p:extLst>
      <p:ext uri="{BB962C8B-B14F-4D97-AF65-F5344CB8AC3E}">
        <p14:creationId xmlns:p14="http://schemas.microsoft.com/office/powerpoint/2010/main" val="1395685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45</a:t>
            </a:fld>
            <a:endParaRPr lang="zh-CN" altLang="en-US"/>
          </a:p>
        </p:txBody>
      </p:sp>
    </p:spTree>
    <p:extLst>
      <p:ext uri="{BB962C8B-B14F-4D97-AF65-F5344CB8AC3E}">
        <p14:creationId xmlns:p14="http://schemas.microsoft.com/office/powerpoint/2010/main" val="2168006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46</a:t>
            </a:fld>
            <a:endParaRPr lang="zh-CN" altLang="en-US"/>
          </a:p>
        </p:txBody>
      </p:sp>
    </p:spTree>
    <p:extLst>
      <p:ext uri="{BB962C8B-B14F-4D97-AF65-F5344CB8AC3E}">
        <p14:creationId xmlns:p14="http://schemas.microsoft.com/office/powerpoint/2010/main" val="2909700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47</a:t>
            </a:fld>
            <a:endParaRPr lang="zh-CN" altLang="en-US"/>
          </a:p>
        </p:txBody>
      </p:sp>
    </p:spTree>
    <p:extLst>
      <p:ext uri="{BB962C8B-B14F-4D97-AF65-F5344CB8AC3E}">
        <p14:creationId xmlns:p14="http://schemas.microsoft.com/office/powerpoint/2010/main" val="125953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a:t>
            </a:fld>
            <a:endParaRPr lang="zh-CN" altLang="en-US"/>
          </a:p>
        </p:txBody>
      </p:sp>
    </p:spTree>
    <p:extLst>
      <p:ext uri="{BB962C8B-B14F-4D97-AF65-F5344CB8AC3E}">
        <p14:creationId xmlns:p14="http://schemas.microsoft.com/office/powerpoint/2010/main" val="2090236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48</a:t>
            </a:fld>
            <a:endParaRPr lang="zh-CN" altLang="en-US"/>
          </a:p>
        </p:txBody>
      </p:sp>
    </p:spTree>
    <p:extLst>
      <p:ext uri="{BB962C8B-B14F-4D97-AF65-F5344CB8AC3E}">
        <p14:creationId xmlns:p14="http://schemas.microsoft.com/office/powerpoint/2010/main" val="404251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49</a:t>
            </a:fld>
            <a:endParaRPr lang="zh-CN" altLang="en-US"/>
          </a:p>
        </p:txBody>
      </p:sp>
    </p:spTree>
    <p:extLst>
      <p:ext uri="{BB962C8B-B14F-4D97-AF65-F5344CB8AC3E}">
        <p14:creationId xmlns:p14="http://schemas.microsoft.com/office/powerpoint/2010/main" val="3403795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51</a:t>
            </a:fld>
            <a:endParaRPr lang="zh-CN" altLang="en-US"/>
          </a:p>
        </p:txBody>
      </p:sp>
    </p:spTree>
    <p:extLst>
      <p:ext uri="{BB962C8B-B14F-4D97-AF65-F5344CB8AC3E}">
        <p14:creationId xmlns:p14="http://schemas.microsoft.com/office/powerpoint/2010/main" val="2607714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52</a:t>
            </a:fld>
            <a:endParaRPr lang="zh-CN" altLang="en-US"/>
          </a:p>
        </p:txBody>
      </p:sp>
    </p:spTree>
    <p:extLst>
      <p:ext uri="{BB962C8B-B14F-4D97-AF65-F5344CB8AC3E}">
        <p14:creationId xmlns:p14="http://schemas.microsoft.com/office/powerpoint/2010/main" val="616086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53</a:t>
            </a:fld>
            <a:endParaRPr lang="zh-CN" altLang="en-US"/>
          </a:p>
        </p:txBody>
      </p:sp>
    </p:spTree>
    <p:extLst>
      <p:ext uri="{BB962C8B-B14F-4D97-AF65-F5344CB8AC3E}">
        <p14:creationId xmlns:p14="http://schemas.microsoft.com/office/powerpoint/2010/main" val="3265902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54</a:t>
            </a:fld>
            <a:endParaRPr lang="zh-CN" altLang="en-US"/>
          </a:p>
        </p:txBody>
      </p:sp>
    </p:spTree>
    <p:extLst>
      <p:ext uri="{BB962C8B-B14F-4D97-AF65-F5344CB8AC3E}">
        <p14:creationId xmlns:p14="http://schemas.microsoft.com/office/powerpoint/2010/main" val="2941394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55</a:t>
            </a:fld>
            <a:endParaRPr lang="zh-CN" altLang="en-US"/>
          </a:p>
        </p:txBody>
      </p:sp>
    </p:spTree>
    <p:extLst>
      <p:ext uri="{BB962C8B-B14F-4D97-AF65-F5344CB8AC3E}">
        <p14:creationId xmlns:p14="http://schemas.microsoft.com/office/powerpoint/2010/main" val="5015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56</a:t>
            </a:fld>
            <a:endParaRPr lang="zh-CN" altLang="en-US"/>
          </a:p>
        </p:txBody>
      </p:sp>
    </p:spTree>
    <p:extLst>
      <p:ext uri="{BB962C8B-B14F-4D97-AF65-F5344CB8AC3E}">
        <p14:creationId xmlns:p14="http://schemas.microsoft.com/office/powerpoint/2010/main" val="1404103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58</a:t>
            </a:fld>
            <a:endParaRPr lang="zh-CN" altLang="en-US"/>
          </a:p>
        </p:txBody>
      </p:sp>
    </p:spTree>
    <p:extLst>
      <p:ext uri="{BB962C8B-B14F-4D97-AF65-F5344CB8AC3E}">
        <p14:creationId xmlns:p14="http://schemas.microsoft.com/office/powerpoint/2010/main" val="379169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59</a:t>
            </a:fld>
            <a:endParaRPr lang="zh-CN" altLang="en-US"/>
          </a:p>
        </p:txBody>
      </p:sp>
    </p:spTree>
    <p:extLst>
      <p:ext uri="{BB962C8B-B14F-4D97-AF65-F5344CB8AC3E}">
        <p14:creationId xmlns:p14="http://schemas.microsoft.com/office/powerpoint/2010/main" val="289252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a:t>
            </a:fld>
            <a:endParaRPr lang="zh-CN" altLang="en-US"/>
          </a:p>
        </p:txBody>
      </p:sp>
    </p:spTree>
    <p:extLst>
      <p:ext uri="{BB962C8B-B14F-4D97-AF65-F5344CB8AC3E}">
        <p14:creationId xmlns:p14="http://schemas.microsoft.com/office/powerpoint/2010/main" val="3484268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60</a:t>
            </a:fld>
            <a:endParaRPr lang="zh-CN" altLang="en-US"/>
          </a:p>
        </p:txBody>
      </p:sp>
    </p:spTree>
    <p:extLst>
      <p:ext uri="{BB962C8B-B14F-4D97-AF65-F5344CB8AC3E}">
        <p14:creationId xmlns:p14="http://schemas.microsoft.com/office/powerpoint/2010/main" val="1942782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61</a:t>
            </a:fld>
            <a:endParaRPr lang="zh-CN" altLang="en-US"/>
          </a:p>
        </p:txBody>
      </p:sp>
    </p:spTree>
    <p:extLst>
      <p:ext uri="{BB962C8B-B14F-4D97-AF65-F5344CB8AC3E}">
        <p14:creationId xmlns:p14="http://schemas.microsoft.com/office/powerpoint/2010/main" val="3910745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62</a:t>
            </a:fld>
            <a:endParaRPr lang="zh-CN" altLang="en-US"/>
          </a:p>
        </p:txBody>
      </p:sp>
    </p:spTree>
    <p:extLst>
      <p:ext uri="{BB962C8B-B14F-4D97-AF65-F5344CB8AC3E}">
        <p14:creationId xmlns:p14="http://schemas.microsoft.com/office/powerpoint/2010/main" val="1086328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64</a:t>
            </a:fld>
            <a:endParaRPr lang="zh-CN" altLang="en-US"/>
          </a:p>
        </p:txBody>
      </p:sp>
    </p:spTree>
    <p:extLst>
      <p:ext uri="{BB962C8B-B14F-4D97-AF65-F5344CB8AC3E}">
        <p14:creationId xmlns:p14="http://schemas.microsoft.com/office/powerpoint/2010/main" val="3139637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65</a:t>
            </a:fld>
            <a:endParaRPr lang="zh-CN" altLang="en-US"/>
          </a:p>
        </p:txBody>
      </p:sp>
    </p:spTree>
    <p:extLst>
      <p:ext uri="{BB962C8B-B14F-4D97-AF65-F5344CB8AC3E}">
        <p14:creationId xmlns:p14="http://schemas.microsoft.com/office/powerpoint/2010/main" val="1277408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66</a:t>
            </a:fld>
            <a:endParaRPr lang="zh-CN" altLang="en-US"/>
          </a:p>
        </p:txBody>
      </p:sp>
    </p:spTree>
    <p:extLst>
      <p:ext uri="{BB962C8B-B14F-4D97-AF65-F5344CB8AC3E}">
        <p14:creationId xmlns:p14="http://schemas.microsoft.com/office/powerpoint/2010/main" val="3702763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67</a:t>
            </a:fld>
            <a:endParaRPr lang="zh-CN" altLang="en-US"/>
          </a:p>
        </p:txBody>
      </p:sp>
    </p:spTree>
    <p:extLst>
      <p:ext uri="{BB962C8B-B14F-4D97-AF65-F5344CB8AC3E}">
        <p14:creationId xmlns:p14="http://schemas.microsoft.com/office/powerpoint/2010/main" val="3039938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68</a:t>
            </a:fld>
            <a:endParaRPr lang="zh-CN" altLang="en-US"/>
          </a:p>
        </p:txBody>
      </p:sp>
    </p:spTree>
    <p:extLst>
      <p:ext uri="{BB962C8B-B14F-4D97-AF65-F5344CB8AC3E}">
        <p14:creationId xmlns:p14="http://schemas.microsoft.com/office/powerpoint/2010/main" val="2379829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69</a:t>
            </a:fld>
            <a:endParaRPr lang="zh-CN" altLang="en-US"/>
          </a:p>
        </p:txBody>
      </p:sp>
    </p:spTree>
    <p:extLst>
      <p:ext uri="{BB962C8B-B14F-4D97-AF65-F5344CB8AC3E}">
        <p14:creationId xmlns:p14="http://schemas.microsoft.com/office/powerpoint/2010/main" val="4166999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70</a:t>
            </a:fld>
            <a:endParaRPr lang="zh-CN" altLang="en-US"/>
          </a:p>
        </p:txBody>
      </p:sp>
    </p:spTree>
    <p:extLst>
      <p:ext uri="{BB962C8B-B14F-4D97-AF65-F5344CB8AC3E}">
        <p14:creationId xmlns:p14="http://schemas.microsoft.com/office/powerpoint/2010/main" val="65675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19</a:t>
            </a:fld>
            <a:endParaRPr lang="zh-CN" altLang="en-US"/>
          </a:p>
        </p:txBody>
      </p:sp>
    </p:spTree>
    <p:extLst>
      <p:ext uri="{BB962C8B-B14F-4D97-AF65-F5344CB8AC3E}">
        <p14:creationId xmlns:p14="http://schemas.microsoft.com/office/powerpoint/2010/main" val="302968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71</a:t>
            </a:fld>
            <a:endParaRPr lang="zh-CN" altLang="en-US"/>
          </a:p>
        </p:txBody>
      </p:sp>
    </p:spTree>
    <p:extLst>
      <p:ext uri="{BB962C8B-B14F-4D97-AF65-F5344CB8AC3E}">
        <p14:creationId xmlns:p14="http://schemas.microsoft.com/office/powerpoint/2010/main" val="631869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72</a:t>
            </a:fld>
            <a:endParaRPr lang="zh-CN" altLang="en-US"/>
          </a:p>
        </p:txBody>
      </p:sp>
    </p:spTree>
    <p:extLst>
      <p:ext uri="{BB962C8B-B14F-4D97-AF65-F5344CB8AC3E}">
        <p14:creationId xmlns:p14="http://schemas.microsoft.com/office/powerpoint/2010/main" val="1283856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73</a:t>
            </a:fld>
            <a:endParaRPr lang="zh-CN" altLang="en-US"/>
          </a:p>
        </p:txBody>
      </p:sp>
    </p:spTree>
    <p:extLst>
      <p:ext uri="{BB962C8B-B14F-4D97-AF65-F5344CB8AC3E}">
        <p14:creationId xmlns:p14="http://schemas.microsoft.com/office/powerpoint/2010/main" val="722668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74</a:t>
            </a:fld>
            <a:endParaRPr lang="zh-CN" altLang="en-US"/>
          </a:p>
        </p:txBody>
      </p:sp>
    </p:spTree>
    <p:extLst>
      <p:ext uri="{BB962C8B-B14F-4D97-AF65-F5344CB8AC3E}">
        <p14:creationId xmlns:p14="http://schemas.microsoft.com/office/powerpoint/2010/main" val="3024582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75</a:t>
            </a:fld>
            <a:endParaRPr lang="zh-CN" altLang="en-US"/>
          </a:p>
        </p:txBody>
      </p:sp>
    </p:spTree>
    <p:extLst>
      <p:ext uri="{BB962C8B-B14F-4D97-AF65-F5344CB8AC3E}">
        <p14:creationId xmlns:p14="http://schemas.microsoft.com/office/powerpoint/2010/main" val="4277273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77</a:t>
            </a:fld>
            <a:endParaRPr lang="zh-CN" altLang="en-US"/>
          </a:p>
        </p:txBody>
      </p:sp>
    </p:spTree>
    <p:extLst>
      <p:ext uri="{BB962C8B-B14F-4D97-AF65-F5344CB8AC3E}">
        <p14:creationId xmlns:p14="http://schemas.microsoft.com/office/powerpoint/2010/main" val="2427822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78</a:t>
            </a:fld>
            <a:endParaRPr lang="zh-CN" altLang="en-US"/>
          </a:p>
        </p:txBody>
      </p:sp>
    </p:spTree>
    <p:extLst>
      <p:ext uri="{BB962C8B-B14F-4D97-AF65-F5344CB8AC3E}">
        <p14:creationId xmlns:p14="http://schemas.microsoft.com/office/powerpoint/2010/main" val="2663842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79</a:t>
            </a:fld>
            <a:endParaRPr lang="zh-CN" altLang="en-US"/>
          </a:p>
        </p:txBody>
      </p:sp>
    </p:spTree>
    <p:extLst>
      <p:ext uri="{BB962C8B-B14F-4D97-AF65-F5344CB8AC3E}">
        <p14:creationId xmlns:p14="http://schemas.microsoft.com/office/powerpoint/2010/main" val="10051045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80</a:t>
            </a:fld>
            <a:endParaRPr lang="zh-CN" altLang="en-US"/>
          </a:p>
        </p:txBody>
      </p:sp>
    </p:spTree>
    <p:extLst>
      <p:ext uri="{BB962C8B-B14F-4D97-AF65-F5344CB8AC3E}">
        <p14:creationId xmlns:p14="http://schemas.microsoft.com/office/powerpoint/2010/main" val="150640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81</a:t>
            </a:fld>
            <a:endParaRPr lang="zh-CN" altLang="en-US"/>
          </a:p>
        </p:txBody>
      </p:sp>
    </p:spTree>
    <p:extLst>
      <p:ext uri="{BB962C8B-B14F-4D97-AF65-F5344CB8AC3E}">
        <p14:creationId xmlns:p14="http://schemas.microsoft.com/office/powerpoint/2010/main" val="9550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21</a:t>
            </a:fld>
            <a:endParaRPr lang="zh-CN" altLang="en-US"/>
          </a:p>
        </p:txBody>
      </p:sp>
    </p:spTree>
    <p:extLst>
      <p:ext uri="{BB962C8B-B14F-4D97-AF65-F5344CB8AC3E}">
        <p14:creationId xmlns:p14="http://schemas.microsoft.com/office/powerpoint/2010/main" val="15568595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82</a:t>
            </a:fld>
            <a:endParaRPr lang="zh-CN" altLang="en-US"/>
          </a:p>
        </p:txBody>
      </p:sp>
    </p:spTree>
    <p:extLst>
      <p:ext uri="{BB962C8B-B14F-4D97-AF65-F5344CB8AC3E}">
        <p14:creationId xmlns:p14="http://schemas.microsoft.com/office/powerpoint/2010/main" val="42929557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84</a:t>
            </a:fld>
            <a:endParaRPr lang="zh-CN" altLang="en-US"/>
          </a:p>
        </p:txBody>
      </p:sp>
    </p:spTree>
    <p:extLst>
      <p:ext uri="{BB962C8B-B14F-4D97-AF65-F5344CB8AC3E}">
        <p14:creationId xmlns:p14="http://schemas.microsoft.com/office/powerpoint/2010/main" val="21575201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85</a:t>
            </a:fld>
            <a:endParaRPr lang="zh-CN" altLang="en-US"/>
          </a:p>
        </p:txBody>
      </p:sp>
    </p:spTree>
    <p:extLst>
      <p:ext uri="{BB962C8B-B14F-4D97-AF65-F5344CB8AC3E}">
        <p14:creationId xmlns:p14="http://schemas.microsoft.com/office/powerpoint/2010/main" val="3891434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86</a:t>
            </a:fld>
            <a:endParaRPr lang="zh-CN" altLang="en-US"/>
          </a:p>
        </p:txBody>
      </p:sp>
    </p:spTree>
    <p:extLst>
      <p:ext uri="{BB962C8B-B14F-4D97-AF65-F5344CB8AC3E}">
        <p14:creationId xmlns:p14="http://schemas.microsoft.com/office/powerpoint/2010/main" val="1812114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87</a:t>
            </a:fld>
            <a:endParaRPr lang="zh-CN" altLang="en-US"/>
          </a:p>
        </p:txBody>
      </p:sp>
    </p:spTree>
    <p:extLst>
      <p:ext uri="{BB962C8B-B14F-4D97-AF65-F5344CB8AC3E}">
        <p14:creationId xmlns:p14="http://schemas.microsoft.com/office/powerpoint/2010/main" val="205774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88</a:t>
            </a:fld>
            <a:endParaRPr lang="zh-CN" altLang="en-US"/>
          </a:p>
        </p:txBody>
      </p:sp>
    </p:spTree>
    <p:extLst>
      <p:ext uri="{BB962C8B-B14F-4D97-AF65-F5344CB8AC3E}">
        <p14:creationId xmlns:p14="http://schemas.microsoft.com/office/powerpoint/2010/main" val="1774160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89</a:t>
            </a:fld>
            <a:endParaRPr lang="zh-CN" altLang="en-US"/>
          </a:p>
        </p:txBody>
      </p:sp>
    </p:spTree>
    <p:extLst>
      <p:ext uri="{BB962C8B-B14F-4D97-AF65-F5344CB8AC3E}">
        <p14:creationId xmlns:p14="http://schemas.microsoft.com/office/powerpoint/2010/main" val="655998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90</a:t>
            </a:fld>
            <a:endParaRPr lang="zh-CN" altLang="en-US"/>
          </a:p>
        </p:txBody>
      </p:sp>
    </p:spTree>
    <p:extLst>
      <p:ext uri="{BB962C8B-B14F-4D97-AF65-F5344CB8AC3E}">
        <p14:creationId xmlns:p14="http://schemas.microsoft.com/office/powerpoint/2010/main" val="41972810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91</a:t>
            </a:fld>
            <a:endParaRPr lang="zh-CN" altLang="en-US"/>
          </a:p>
        </p:txBody>
      </p:sp>
    </p:spTree>
    <p:extLst>
      <p:ext uri="{BB962C8B-B14F-4D97-AF65-F5344CB8AC3E}">
        <p14:creationId xmlns:p14="http://schemas.microsoft.com/office/powerpoint/2010/main" val="355940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92</a:t>
            </a:fld>
            <a:endParaRPr lang="zh-CN" altLang="en-US"/>
          </a:p>
        </p:txBody>
      </p:sp>
    </p:spTree>
    <p:extLst>
      <p:ext uri="{BB962C8B-B14F-4D97-AF65-F5344CB8AC3E}">
        <p14:creationId xmlns:p14="http://schemas.microsoft.com/office/powerpoint/2010/main" val="151087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23</a:t>
            </a:fld>
            <a:endParaRPr lang="zh-CN" altLang="en-US"/>
          </a:p>
        </p:txBody>
      </p:sp>
    </p:spTree>
    <p:extLst>
      <p:ext uri="{BB962C8B-B14F-4D97-AF65-F5344CB8AC3E}">
        <p14:creationId xmlns:p14="http://schemas.microsoft.com/office/powerpoint/2010/main" val="822271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93</a:t>
            </a:fld>
            <a:endParaRPr lang="zh-CN" altLang="en-US"/>
          </a:p>
        </p:txBody>
      </p:sp>
    </p:spTree>
    <p:extLst>
      <p:ext uri="{BB962C8B-B14F-4D97-AF65-F5344CB8AC3E}">
        <p14:creationId xmlns:p14="http://schemas.microsoft.com/office/powerpoint/2010/main" val="20474969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94</a:t>
            </a:fld>
            <a:endParaRPr lang="zh-CN" altLang="en-US"/>
          </a:p>
        </p:txBody>
      </p:sp>
    </p:spTree>
    <p:extLst>
      <p:ext uri="{BB962C8B-B14F-4D97-AF65-F5344CB8AC3E}">
        <p14:creationId xmlns:p14="http://schemas.microsoft.com/office/powerpoint/2010/main" val="20923040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95</a:t>
            </a:fld>
            <a:endParaRPr lang="zh-CN" altLang="en-US"/>
          </a:p>
        </p:txBody>
      </p:sp>
    </p:spTree>
    <p:extLst>
      <p:ext uri="{BB962C8B-B14F-4D97-AF65-F5344CB8AC3E}">
        <p14:creationId xmlns:p14="http://schemas.microsoft.com/office/powerpoint/2010/main" val="32338935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96</a:t>
            </a:fld>
            <a:endParaRPr lang="zh-CN" altLang="en-US"/>
          </a:p>
        </p:txBody>
      </p:sp>
    </p:spTree>
    <p:extLst>
      <p:ext uri="{BB962C8B-B14F-4D97-AF65-F5344CB8AC3E}">
        <p14:creationId xmlns:p14="http://schemas.microsoft.com/office/powerpoint/2010/main" val="252495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97</a:t>
            </a:fld>
            <a:endParaRPr lang="zh-CN" altLang="en-US"/>
          </a:p>
        </p:txBody>
      </p:sp>
    </p:spTree>
    <p:extLst>
      <p:ext uri="{BB962C8B-B14F-4D97-AF65-F5344CB8AC3E}">
        <p14:creationId xmlns:p14="http://schemas.microsoft.com/office/powerpoint/2010/main" val="11438679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98</a:t>
            </a:fld>
            <a:endParaRPr lang="zh-CN" altLang="en-US"/>
          </a:p>
        </p:txBody>
      </p:sp>
    </p:spTree>
    <p:extLst>
      <p:ext uri="{BB962C8B-B14F-4D97-AF65-F5344CB8AC3E}">
        <p14:creationId xmlns:p14="http://schemas.microsoft.com/office/powerpoint/2010/main" val="40441895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99</a:t>
            </a:fld>
            <a:endParaRPr lang="zh-CN" altLang="en-US"/>
          </a:p>
        </p:txBody>
      </p:sp>
    </p:spTree>
    <p:extLst>
      <p:ext uri="{BB962C8B-B14F-4D97-AF65-F5344CB8AC3E}">
        <p14:creationId xmlns:p14="http://schemas.microsoft.com/office/powerpoint/2010/main" val="42322525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100</a:t>
            </a:fld>
            <a:endParaRPr lang="zh-CN" altLang="en-US"/>
          </a:p>
        </p:txBody>
      </p:sp>
    </p:spTree>
    <p:extLst>
      <p:ext uri="{BB962C8B-B14F-4D97-AF65-F5344CB8AC3E}">
        <p14:creationId xmlns:p14="http://schemas.microsoft.com/office/powerpoint/2010/main" val="1915236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101</a:t>
            </a:fld>
            <a:endParaRPr lang="zh-CN" altLang="en-US"/>
          </a:p>
        </p:txBody>
      </p:sp>
    </p:spTree>
    <p:extLst>
      <p:ext uri="{BB962C8B-B14F-4D97-AF65-F5344CB8AC3E}">
        <p14:creationId xmlns:p14="http://schemas.microsoft.com/office/powerpoint/2010/main" val="1283331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108</a:t>
            </a:fld>
            <a:endParaRPr lang="zh-CN" altLang="en-US"/>
          </a:p>
        </p:txBody>
      </p:sp>
    </p:spTree>
    <p:extLst>
      <p:ext uri="{BB962C8B-B14F-4D97-AF65-F5344CB8AC3E}">
        <p14:creationId xmlns:p14="http://schemas.microsoft.com/office/powerpoint/2010/main" val="13569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24</a:t>
            </a:fld>
            <a:endParaRPr lang="zh-CN" altLang="en-US"/>
          </a:p>
        </p:txBody>
      </p:sp>
    </p:spTree>
    <p:extLst>
      <p:ext uri="{BB962C8B-B14F-4D97-AF65-F5344CB8AC3E}">
        <p14:creationId xmlns:p14="http://schemas.microsoft.com/office/powerpoint/2010/main" val="1431528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109</a:t>
            </a:fld>
            <a:endParaRPr lang="zh-CN" altLang="en-US"/>
          </a:p>
        </p:txBody>
      </p:sp>
    </p:spTree>
    <p:extLst>
      <p:ext uri="{BB962C8B-B14F-4D97-AF65-F5344CB8AC3E}">
        <p14:creationId xmlns:p14="http://schemas.microsoft.com/office/powerpoint/2010/main" val="26619749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110</a:t>
            </a:fld>
            <a:endParaRPr lang="zh-CN" altLang="en-US"/>
          </a:p>
        </p:txBody>
      </p:sp>
    </p:spTree>
    <p:extLst>
      <p:ext uri="{BB962C8B-B14F-4D97-AF65-F5344CB8AC3E}">
        <p14:creationId xmlns:p14="http://schemas.microsoft.com/office/powerpoint/2010/main" val="8646080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111</a:t>
            </a:fld>
            <a:endParaRPr lang="zh-CN" altLang="en-US"/>
          </a:p>
        </p:txBody>
      </p:sp>
    </p:spTree>
    <p:extLst>
      <p:ext uri="{BB962C8B-B14F-4D97-AF65-F5344CB8AC3E}">
        <p14:creationId xmlns:p14="http://schemas.microsoft.com/office/powerpoint/2010/main" val="26900045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112</a:t>
            </a:fld>
            <a:endParaRPr lang="zh-CN" altLang="en-US"/>
          </a:p>
        </p:txBody>
      </p:sp>
    </p:spTree>
    <p:extLst>
      <p:ext uri="{BB962C8B-B14F-4D97-AF65-F5344CB8AC3E}">
        <p14:creationId xmlns:p14="http://schemas.microsoft.com/office/powerpoint/2010/main" val="1628978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113</a:t>
            </a:fld>
            <a:endParaRPr lang="zh-CN" altLang="en-US"/>
          </a:p>
        </p:txBody>
      </p:sp>
    </p:spTree>
    <p:extLst>
      <p:ext uri="{BB962C8B-B14F-4D97-AF65-F5344CB8AC3E}">
        <p14:creationId xmlns:p14="http://schemas.microsoft.com/office/powerpoint/2010/main" val="617104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114</a:t>
            </a:fld>
            <a:endParaRPr lang="zh-CN" altLang="en-US"/>
          </a:p>
        </p:txBody>
      </p:sp>
    </p:spTree>
    <p:extLst>
      <p:ext uri="{BB962C8B-B14F-4D97-AF65-F5344CB8AC3E}">
        <p14:creationId xmlns:p14="http://schemas.microsoft.com/office/powerpoint/2010/main" val="17340123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115</a:t>
            </a:fld>
            <a:endParaRPr lang="zh-CN" altLang="en-US"/>
          </a:p>
        </p:txBody>
      </p:sp>
    </p:spTree>
    <p:extLst>
      <p:ext uri="{BB962C8B-B14F-4D97-AF65-F5344CB8AC3E}">
        <p14:creationId xmlns:p14="http://schemas.microsoft.com/office/powerpoint/2010/main" val="1582629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116</a:t>
            </a:fld>
            <a:endParaRPr lang="zh-CN" altLang="en-US"/>
          </a:p>
        </p:txBody>
      </p:sp>
    </p:spTree>
    <p:extLst>
      <p:ext uri="{BB962C8B-B14F-4D97-AF65-F5344CB8AC3E}">
        <p14:creationId xmlns:p14="http://schemas.microsoft.com/office/powerpoint/2010/main" val="30110472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117</a:t>
            </a:fld>
            <a:endParaRPr lang="zh-CN" altLang="en-US"/>
          </a:p>
        </p:txBody>
      </p:sp>
    </p:spTree>
    <p:extLst>
      <p:ext uri="{BB962C8B-B14F-4D97-AF65-F5344CB8AC3E}">
        <p14:creationId xmlns:p14="http://schemas.microsoft.com/office/powerpoint/2010/main" val="13169852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118</a:t>
            </a:fld>
            <a:endParaRPr lang="zh-CN" altLang="en-US"/>
          </a:p>
        </p:txBody>
      </p:sp>
    </p:spTree>
    <p:extLst>
      <p:ext uri="{BB962C8B-B14F-4D97-AF65-F5344CB8AC3E}">
        <p14:creationId xmlns:p14="http://schemas.microsoft.com/office/powerpoint/2010/main" val="941737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25</a:t>
            </a:fld>
            <a:endParaRPr lang="zh-CN" altLang="en-US"/>
          </a:p>
        </p:txBody>
      </p:sp>
    </p:spTree>
    <p:extLst>
      <p:ext uri="{BB962C8B-B14F-4D97-AF65-F5344CB8AC3E}">
        <p14:creationId xmlns:p14="http://schemas.microsoft.com/office/powerpoint/2010/main" val="20088721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119</a:t>
            </a:fld>
            <a:endParaRPr lang="zh-CN" altLang="en-US"/>
          </a:p>
        </p:txBody>
      </p:sp>
    </p:spTree>
    <p:extLst>
      <p:ext uri="{BB962C8B-B14F-4D97-AF65-F5344CB8AC3E}">
        <p14:creationId xmlns:p14="http://schemas.microsoft.com/office/powerpoint/2010/main" val="36218223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120</a:t>
            </a:fld>
            <a:endParaRPr lang="zh-CN" altLang="en-US"/>
          </a:p>
        </p:txBody>
      </p:sp>
    </p:spTree>
    <p:extLst>
      <p:ext uri="{BB962C8B-B14F-4D97-AF65-F5344CB8AC3E}">
        <p14:creationId xmlns:p14="http://schemas.microsoft.com/office/powerpoint/2010/main" val="26913692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121</a:t>
            </a:fld>
            <a:endParaRPr lang="zh-CN" altLang="en-US"/>
          </a:p>
        </p:txBody>
      </p:sp>
    </p:spTree>
    <p:extLst>
      <p:ext uri="{BB962C8B-B14F-4D97-AF65-F5344CB8AC3E}">
        <p14:creationId xmlns:p14="http://schemas.microsoft.com/office/powerpoint/2010/main" val="8496805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122</a:t>
            </a:fld>
            <a:endParaRPr lang="zh-CN" altLang="en-US"/>
          </a:p>
        </p:txBody>
      </p:sp>
    </p:spTree>
    <p:extLst>
      <p:ext uri="{BB962C8B-B14F-4D97-AF65-F5344CB8AC3E}">
        <p14:creationId xmlns:p14="http://schemas.microsoft.com/office/powerpoint/2010/main" val="26770807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123</a:t>
            </a:fld>
            <a:endParaRPr lang="zh-CN" altLang="en-US"/>
          </a:p>
        </p:txBody>
      </p:sp>
    </p:spTree>
    <p:extLst>
      <p:ext uri="{BB962C8B-B14F-4D97-AF65-F5344CB8AC3E}">
        <p14:creationId xmlns:p14="http://schemas.microsoft.com/office/powerpoint/2010/main" val="13084284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124</a:t>
            </a:fld>
            <a:endParaRPr lang="zh-CN" altLang="en-US"/>
          </a:p>
        </p:txBody>
      </p:sp>
    </p:spTree>
    <p:extLst>
      <p:ext uri="{BB962C8B-B14F-4D97-AF65-F5344CB8AC3E}">
        <p14:creationId xmlns:p14="http://schemas.microsoft.com/office/powerpoint/2010/main" val="23804304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125</a:t>
            </a:fld>
            <a:endParaRPr lang="zh-CN" altLang="en-US"/>
          </a:p>
        </p:txBody>
      </p:sp>
    </p:spTree>
    <p:extLst>
      <p:ext uri="{BB962C8B-B14F-4D97-AF65-F5344CB8AC3E}">
        <p14:creationId xmlns:p14="http://schemas.microsoft.com/office/powerpoint/2010/main" val="37678921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126</a:t>
            </a:fld>
            <a:endParaRPr lang="zh-CN" altLang="en-US"/>
          </a:p>
        </p:txBody>
      </p:sp>
    </p:spTree>
    <p:extLst>
      <p:ext uri="{BB962C8B-B14F-4D97-AF65-F5344CB8AC3E}">
        <p14:creationId xmlns:p14="http://schemas.microsoft.com/office/powerpoint/2010/main" val="23561400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127</a:t>
            </a:fld>
            <a:endParaRPr lang="zh-CN" altLang="en-US"/>
          </a:p>
        </p:txBody>
      </p:sp>
    </p:spTree>
    <p:extLst>
      <p:ext uri="{BB962C8B-B14F-4D97-AF65-F5344CB8AC3E}">
        <p14:creationId xmlns:p14="http://schemas.microsoft.com/office/powerpoint/2010/main" val="17127026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128</a:t>
            </a:fld>
            <a:endParaRPr lang="zh-CN" altLang="en-US"/>
          </a:p>
        </p:txBody>
      </p:sp>
    </p:spTree>
    <p:extLst>
      <p:ext uri="{BB962C8B-B14F-4D97-AF65-F5344CB8AC3E}">
        <p14:creationId xmlns:p14="http://schemas.microsoft.com/office/powerpoint/2010/main" val="1858659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6C7B10B-948E-54A7-E828-AD0A7712938B}"/>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CDCB33E-1540-7901-10BA-8AA19D551CAD}"/>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9EE9FC9A-1930-2F56-4B7F-FD1BA104541F}"/>
              </a:ext>
            </a:extLst>
          </p:cNvPr>
          <p:cNvGrpSpPr/>
          <p:nvPr userDrawn="1"/>
        </p:nvGrpSpPr>
        <p:grpSpPr>
          <a:xfrm>
            <a:off x="-270289" y="6463288"/>
            <a:ext cx="1187450" cy="127295"/>
            <a:chOff x="-260350" y="6426200"/>
            <a:chExt cx="1218293" cy="120945"/>
          </a:xfrm>
        </p:grpSpPr>
        <p:cxnSp>
          <p:nvCxnSpPr>
            <p:cNvPr id="18" name="直接连接符 17">
              <a:extLst>
                <a:ext uri="{FF2B5EF4-FFF2-40B4-BE49-F238E27FC236}">
                  <a16:creationId xmlns:a16="http://schemas.microsoft.com/office/drawing/2014/main" id="{BF1858A1-DAAA-2D07-A93F-06D953A6A6F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22641DB8-50C7-E5FA-23D9-9F563DEAE1D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E3776F88-4E35-13AC-194C-750A2B0824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BA007D0F-026C-278F-56E2-6C3E769CE73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68897A56-6177-EDC6-EADC-FEA1138D7F6C}"/>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52E17046-2EAF-622C-72E2-7A84EEE35C6D}"/>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C8F19494-0E20-0713-858C-F43E4D2790B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2D58E2BC-828D-6598-97B3-A35A962D318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E4B553E1-6EBB-5D35-7114-C22A206578AE}"/>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D463AE30-97F9-307D-961F-AF5FD964CF3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5E4DDB1C-C177-2400-BED6-2812D5F3143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E23992C9-EC6B-9115-C54B-F816FAA6A8C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0C32CEDA-E3FA-1601-91F1-A9E84D1B865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E91C7D1B-6ABB-1F36-EE5E-CC7F647E2F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32" name="文本框 31">
            <a:extLst>
              <a:ext uri="{FF2B5EF4-FFF2-40B4-BE49-F238E27FC236}">
                <a16:creationId xmlns:a16="http://schemas.microsoft.com/office/drawing/2014/main" id="{C1BFD7DB-BECD-9790-BF8A-6113578D6B89}"/>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3" name="组合 32">
            <a:extLst>
              <a:ext uri="{FF2B5EF4-FFF2-40B4-BE49-F238E27FC236}">
                <a16:creationId xmlns:a16="http://schemas.microsoft.com/office/drawing/2014/main" id="{3827F740-C6BF-E069-A04D-FC259B443C31}"/>
              </a:ext>
            </a:extLst>
          </p:cNvPr>
          <p:cNvGrpSpPr/>
          <p:nvPr userDrawn="1"/>
        </p:nvGrpSpPr>
        <p:grpSpPr>
          <a:xfrm>
            <a:off x="2959034" y="6463288"/>
            <a:ext cx="9327596" cy="127295"/>
            <a:chOff x="2959034" y="6463288"/>
            <a:chExt cx="9327596" cy="127295"/>
          </a:xfrm>
        </p:grpSpPr>
        <p:grpSp>
          <p:nvGrpSpPr>
            <p:cNvPr id="34" name="组合 33">
              <a:extLst>
                <a:ext uri="{FF2B5EF4-FFF2-40B4-BE49-F238E27FC236}">
                  <a16:creationId xmlns:a16="http://schemas.microsoft.com/office/drawing/2014/main" id="{82EFA6A7-239C-477F-BEB3-3178E613482B}"/>
                </a:ext>
              </a:extLst>
            </p:cNvPr>
            <p:cNvGrpSpPr/>
            <p:nvPr/>
          </p:nvGrpSpPr>
          <p:grpSpPr>
            <a:xfrm>
              <a:off x="2959034" y="6463288"/>
              <a:ext cx="1187450" cy="127295"/>
              <a:chOff x="-260350" y="6426200"/>
              <a:chExt cx="1218293" cy="120945"/>
            </a:xfrm>
          </p:grpSpPr>
          <p:cxnSp>
            <p:nvCxnSpPr>
              <p:cNvPr id="140" name="直接连接符 139">
                <a:extLst>
                  <a:ext uri="{FF2B5EF4-FFF2-40B4-BE49-F238E27FC236}">
                    <a16:creationId xmlns:a16="http://schemas.microsoft.com/office/drawing/2014/main" id="{00299225-3DDB-C98E-282D-BE86EE17CEED}"/>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F6920EA6-3192-35AA-DE21-0337FF6B787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6808F115-D9C8-2C52-9F16-3CCA0093E40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C27C32CB-AEB7-8FC9-2AF2-432C1D6B801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FE38C6BA-84C4-215D-350D-8B27D2980D2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B75445E7-49D7-C827-A05C-0838240F471C}"/>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4D99D2E3-D325-D96F-F35A-78CB73775CC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90253FD7-6420-68AF-4EF5-FF87422F669F}"/>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036B3FB7-B719-12FF-F378-D43656AACCE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371108C0-527D-7511-C065-65CB7B9E72A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9C5BD0BB-E662-F738-29F8-5C94F1DA904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直接连接符 150">
                <a:extLst>
                  <a:ext uri="{FF2B5EF4-FFF2-40B4-BE49-F238E27FC236}">
                    <a16:creationId xmlns:a16="http://schemas.microsoft.com/office/drawing/2014/main" id="{D5B281D4-B156-657A-E204-D427D916E99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直接连接符 151">
                <a:extLst>
                  <a:ext uri="{FF2B5EF4-FFF2-40B4-BE49-F238E27FC236}">
                    <a16:creationId xmlns:a16="http://schemas.microsoft.com/office/drawing/2014/main" id="{EF9DF207-C7E6-A824-2AEA-9A588B19950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直接连接符 152">
                <a:extLst>
                  <a:ext uri="{FF2B5EF4-FFF2-40B4-BE49-F238E27FC236}">
                    <a16:creationId xmlns:a16="http://schemas.microsoft.com/office/drawing/2014/main" id="{CC7C819A-B8C5-79C3-D4EB-7AED0776CAC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a:extLst>
                <a:ext uri="{FF2B5EF4-FFF2-40B4-BE49-F238E27FC236}">
                  <a16:creationId xmlns:a16="http://schemas.microsoft.com/office/drawing/2014/main" id="{AA06F206-F6C6-94DE-7B41-1F101D31ABD6}"/>
                </a:ext>
              </a:extLst>
            </p:cNvPr>
            <p:cNvGrpSpPr/>
            <p:nvPr/>
          </p:nvGrpSpPr>
          <p:grpSpPr>
            <a:xfrm>
              <a:off x="4121912" y="6463288"/>
              <a:ext cx="1187450" cy="127295"/>
              <a:chOff x="-260350" y="6426200"/>
              <a:chExt cx="1218293" cy="120945"/>
            </a:xfrm>
          </p:grpSpPr>
          <p:cxnSp>
            <p:nvCxnSpPr>
              <p:cNvPr id="126" name="直接连接符 125">
                <a:extLst>
                  <a:ext uri="{FF2B5EF4-FFF2-40B4-BE49-F238E27FC236}">
                    <a16:creationId xmlns:a16="http://schemas.microsoft.com/office/drawing/2014/main" id="{6DD344BB-2699-B54D-AE5D-3C6062166BDD}"/>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4DA07299-B614-2C2B-E4F9-D30369C9398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CCA6726D-FBD6-ED1E-BF37-CB5DCF70BE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A25320E1-C595-A2FB-D847-C4BAE3E3161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8D8B5A79-8809-6155-8690-48C75DDE4E7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B7BCA4F8-C399-4F9C-B54C-BCF9370BC08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7CAFC6B1-4BE0-E0C4-B810-4F1A1F343EB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ED5FD5D6-1AFD-C4D3-3F3E-017DF750864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B121BBBE-C604-9567-C1A3-F77EB14CBF9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B111A71A-55FE-2CA7-5877-4F582CACD52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FBABCB4B-0E63-3B05-2653-CD0ED5C264F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EACE6152-6A69-6118-89BF-1EF7B223E85F}"/>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95478A07-099F-201D-6D56-DCF5F4B471F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296EC4D5-091D-ACB3-49B0-E9D21E060A28}"/>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a:extLst>
                <a:ext uri="{FF2B5EF4-FFF2-40B4-BE49-F238E27FC236}">
                  <a16:creationId xmlns:a16="http://schemas.microsoft.com/office/drawing/2014/main" id="{C9A0B26F-38BF-F006-BE81-41F517CDB7C0}"/>
                </a:ext>
              </a:extLst>
            </p:cNvPr>
            <p:cNvGrpSpPr/>
            <p:nvPr/>
          </p:nvGrpSpPr>
          <p:grpSpPr>
            <a:xfrm>
              <a:off x="5284790" y="6463288"/>
              <a:ext cx="1187450" cy="127295"/>
              <a:chOff x="-260350" y="6426200"/>
              <a:chExt cx="1218293" cy="120945"/>
            </a:xfrm>
          </p:grpSpPr>
          <p:cxnSp>
            <p:nvCxnSpPr>
              <p:cNvPr id="112" name="直接连接符 111">
                <a:extLst>
                  <a:ext uri="{FF2B5EF4-FFF2-40B4-BE49-F238E27FC236}">
                    <a16:creationId xmlns:a16="http://schemas.microsoft.com/office/drawing/2014/main" id="{88A37526-DDF8-911B-E25B-C94937B0D79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7825B319-1199-B56B-EDC7-E3640D58A4E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F60D956A-96F5-03BE-9504-307A0360007B}"/>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17FF998A-C964-CB17-047F-B72BC11D2A3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6BBC55A6-7678-F444-27E0-00B3C6D2AEC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0DD0C0E6-AE45-1ABB-DD84-0F00C66F8D3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49747DFD-8D2F-A17E-4BCF-066FC30F095C}"/>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5217CCCA-B812-B0E7-6616-A43E4FB316A4}"/>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7EC75BD4-084D-AD6F-0E7D-C9377C6EE97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2C0F538E-9AF7-8A47-2001-8D72C125D85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C9B1468F-4ED7-AC72-BE33-CDA636CD22D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D21A7D7-7287-40B5-7287-F7B0FAE7ED5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3FC47177-4DB0-5061-007E-E00DDC759CB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C71E4617-3812-7104-B391-28AA09266F9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a:extLst>
                <a:ext uri="{FF2B5EF4-FFF2-40B4-BE49-F238E27FC236}">
                  <a16:creationId xmlns:a16="http://schemas.microsoft.com/office/drawing/2014/main" id="{01769788-4E72-21C8-9A48-3BA9CAE4C7F2}"/>
                </a:ext>
              </a:extLst>
            </p:cNvPr>
            <p:cNvGrpSpPr/>
            <p:nvPr/>
          </p:nvGrpSpPr>
          <p:grpSpPr>
            <a:xfrm>
              <a:off x="6447668" y="6463288"/>
              <a:ext cx="1187450" cy="127295"/>
              <a:chOff x="-260350" y="6426200"/>
              <a:chExt cx="1218293" cy="120945"/>
            </a:xfrm>
          </p:grpSpPr>
          <p:cxnSp>
            <p:nvCxnSpPr>
              <p:cNvPr id="98" name="直接连接符 97">
                <a:extLst>
                  <a:ext uri="{FF2B5EF4-FFF2-40B4-BE49-F238E27FC236}">
                    <a16:creationId xmlns:a16="http://schemas.microsoft.com/office/drawing/2014/main" id="{084A4894-BC9C-085C-F03D-1EA24F4A0D8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6D81AF7C-8014-EED0-21BD-084ED5D68EB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2706DD98-17C4-60F0-6F71-441C7BFA8C6C}"/>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93F17FE5-5ECF-7C20-CD31-3451E6FB344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536238DA-0FB1-9409-89CE-43B204E3FCA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B9402DD2-7479-BBB0-F4F1-5E1EAB66B5F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7EC4257D-503D-B44D-E668-3008D3A5598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34EC407C-5973-09A4-4F33-5AB54C949489}"/>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B37A7ACE-503F-DC7B-B3B6-D153705AA12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D3DE8D1D-C819-A3D7-E982-169122CBFB1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ABA5D43F-6913-B0A0-198D-DCA513D98BE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246726D9-C047-14F6-92D1-097857BAE44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837494C4-47B4-4D59-8F72-173D155D6D3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880B98D8-64C1-482E-C727-74477C07D12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a:extLst>
                <a:ext uri="{FF2B5EF4-FFF2-40B4-BE49-F238E27FC236}">
                  <a16:creationId xmlns:a16="http://schemas.microsoft.com/office/drawing/2014/main" id="{8E34BCD4-B17E-22BD-03D8-477B9B988A1B}"/>
                </a:ext>
              </a:extLst>
            </p:cNvPr>
            <p:cNvGrpSpPr/>
            <p:nvPr/>
          </p:nvGrpSpPr>
          <p:grpSpPr>
            <a:xfrm>
              <a:off x="7610546" y="6463288"/>
              <a:ext cx="1187450" cy="127295"/>
              <a:chOff x="-260350" y="6426200"/>
              <a:chExt cx="1218293" cy="120945"/>
            </a:xfrm>
          </p:grpSpPr>
          <p:cxnSp>
            <p:nvCxnSpPr>
              <p:cNvPr id="84" name="直接连接符 83">
                <a:extLst>
                  <a:ext uri="{FF2B5EF4-FFF2-40B4-BE49-F238E27FC236}">
                    <a16:creationId xmlns:a16="http://schemas.microsoft.com/office/drawing/2014/main" id="{1B7DF7D3-BFA9-8449-D5F3-520236B64292}"/>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34BD13B0-4379-47EB-51FD-1EDF70706D2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7985235C-1727-ED58-0AE5-1F43E1A872B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A4395E2B-9BB6-8762-6EBF-D065D3F458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D2571747-E23D-E1E2-DA93-943186409F8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B079AC1F-3EB3-6F74-7996-7024E6239F9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A663860A-2734-8712-2EBE-22E2D69B65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1385B13C-E456-C137-2BF4-2260890E336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1DE8344C-B55B-216E-E9C7-E0D9E5553E3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D248F898-A9E4-E6B4-990D-047B25BBEC4B}"/>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39AE0762-9418-7715-1CC2-3D01D059E83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ACE0DD27-3A27-F664-67D3-2C991D7D6EA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85BC9EF1-4C9C-6248-71D5-8CE3F6F7304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08809E82-E9D5-E23F-790B-306CCDA5718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9" name="组合 38">
              <a:extLst>
                <a:ext uri="{FF2B5EF4-FFF2-40B4-BE49-F238E27FC236}">
                  <a16:creationId xmlns:a16="http://schemas.microsoft.com/office/drawing/2014/main" id="{A5720BB3-EDAB-A6C1-4F07-D538EB97D83D}"/>
                </a:ext>
              </a:extLst>
            </p:cNvPr>
            <p:cNvGrpSpPr/>
            <p:nvPr/>
          </p:nvGrpSpPr>
          <p:grpSpPr>
            <a:xfrm>
              <a:off x="8773424" y="6463288"/>
              <a:ext cx="1187450" cy="127295"/>
              <a:chOff x="-260350" y="6426200"/>
              <a:chExt cx="1218293" cy="120945"/>
            </a:xfrm>
          </p:grpSpPr>
          <p:cxnSp>
            <p:nvCxnSpPr>
              <p:cNvPr id="70" name="直接连接符 69">
                <a:extLst>
                  <a:ext uri="{FF2B5EF4-FFF2-40B4-BE49-F238E27FC236}">
                    <a16:creationId xmlns:a16="http://schemas.microsoft.com/office/drawing/2014/main" id="{53CD3FF2-AEC0-5659-E619-29636DE3509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A42C8470-E895-4D11-4C70-02D471624C8D}"/>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67EA8FB-C084-21C5-F006-31EB6F8719D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1743C3FC-E129-9419-5B02-62F431DAC23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455BF0CC-BEF6-EA71-0C99-BFAD5D7DED4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EC3D7480-ECE1-5328-1939-79C7150E17B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3EFF21EE-96ED-F20C-C80B-637D8F4893B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F816429E-6414-000F-655D-D488EA1EA38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BD44E009-462F-31E0-3007-7255DA10C6FC}"/>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2F362F5-B83E-93DF-F55B-D3F48D0BA796}"/>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8155EDFF-E332-B994-F8C4-15E3D1669FE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3F570FB3-D4C3-F0ED-2634-ADB0896293D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DD45518D-D76F-3D00-41A5-4C774D69F44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48CF778-5BE4-C848-A379-44E5A5CD9AA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0" name="组合 39">
              <a:extLst>
                <a:ext uri="{FF2B5EF4-FFF2-40B4-BE49-F238E27FC236}">
                  <a16:creationId xmlns:a16="http://schemas.microsoft.com/office/drawing/2014/main" id="{993AA83D-3157-502A-CA2A-88912B46702E}"/>
                </a:ext>
              </a:extLst>
            </p:cNvPr>
            <p:cNvGrpSpPr/>
            <p:nvPr/>
          </p:nvGrpSpPr>
          <p:grpSpPr>
            <a:xfrm>
              <a:off x="9936302" y="6463288"/>
              <a:ext cx="1187450" cy="127295"/>
              <a:chOff x="-260350" y="6426200"/>
              <a:chExt cx="1218293" cy="120945"/>
            </a:xfrm>
          </p:grpSpPr>
          <p:cxnSp>
            <p:nvCxnSpPr>
              <p:cNvPr id="56" name="直接连接符 55">
                <a:extLst>
                  <a:ext uri="{FF2B5EF4-FFF2-40B4-BE49-F238E27FC236}">
                    <a16:creationId xmlns:a16="http://schemas.microsoft.com/office/drawing/2014/main" id="{2573C813-9623-4D60-D779-367262F576C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10F83D6C-E209-12B8-016A-F9031ABDFC4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8AF9891C-2141-23D9-F0D3-C9C218ABD1B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C9A487ED-2A9E-F653-A0B9-84E8E44C2DD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A18060F3-87CD-0D40-A995-D9DD2F0DFE5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E44F44C9-32EE-8183-02CA-40538BA44B0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CC40881E-B801-C477-42FB-F393B84D40A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D6956448-2096-2FA7-28DD-3D53C39B84B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9761FF2D-0FE9-7CE2-CE75-EEC800876B7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9D37DEE2-E064-72BF-E1B5-5038393AE3C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779A45FF-780E-0F10-E16E-75D7EBD6B34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5EEB6437-BC8A-F3A1-964B-7153ECA7105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84476BEF-76FE-5179-5562-0519C580BA9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8445CC04-BB3C-F78B-038E-C0F1DDA3B4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1" name="组合 40">
              <a:extLst>
                <a:ext uri="{FF2B5EF4-FFF2-40B4-BE49-F238E27FC236}">
                  <a16:creationId xmlns:a16="http://schemas.microsoft.com/office/drawing/2014/main" id="{8BFD2A05-8CA0-34C4-E500-A72E5BBD2992}"/>
                </a:ext>
              </a:extLst>
            </p:cNvPr>
            <p:cNvGrpSpPr/>
            <p:nvPr/>
          </p:nvGrpSpPr>
          <p:grpSpPr>
            <a:xfrm>
              <a:off x="11099180" y="6463288"/>
              <a:ext cx="1187450" cy="127295"/>
              <a:chOff x="-260350" y="6426200"/>
              <a:chExt cx="1218293" cy="120945"/>
            </a:xfrm>
          </p:grpSpPr>
          <p:cxnSp>
            <p:nvCxnSpPr>
              <p:cNvPr id="42" name="直接连接符 41">
                <a:extLst>
                  <a:ext uri="{FF2B5EF4-FFF2-40B4-BE49-F238E27FC236}">
                    <a16:creationId xmlns:a16="http://schemas.microsoft.com/office/drawing/2014/main" id="{0878C807-88B9-FACD-DFB5-83AEB6039AD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6FC54DE0-2CC5-A242-B990-901DA268DFC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AC83E170-0898-4870-C7A9-CD83508C95B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0DA4AAD4-0D8E-5596-D4AE-D981E9683CC3}"/>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AE81DEC2-871F-D7F9-E174-1278D57E9E3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0A4A4057-7C66-7531-F314-91785D7D0EA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5FC041D7-26CB-7241-28FB-26C94BC0FA15}"/>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DE6119D5-BF31-9B08-A344-C6823516491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F1DC9BCC-069A-96E8-8A38-F4D75542436A}"/>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26256330-98B6-88CA-B065-A65C3CBCBA99}"/>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D1D16D18-5FF2-5118-2318-C1D21205AEA5}"/>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E143E826-252C-4C99-C7DE-BE42BDD0604F}"/>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A223E4A2-2383-D71C-6447-B1EDCD89DF9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29A76B22-3FF9-E88E-1BB0-905F613119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4" name="图片 153">
            <a:extLst>
              <a:ext uri="{FF2B5EF4-FFF2-40B4-BE49-F238E27FC236}">
                <a16:creationId xmlns:a16="http://schemas.microsoft.com/office/drawing/2014/main" id="{4D3C11E5-40B8-4014-903B-E2B9E4041489}"/>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5" name="竖排文字占位符 2">
            <a:extLst>
              <a:ext uri="{FF2B5EF4-FFF2-40B4-BE49-F238E27FC236}">
                <a16:creationId xmlns:a16="http://schemas.microsoft.com/office/drawing/2014/main" id="{1BA8C48E-3395-4769-BF4E-C46AAF36BDCB}"/>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27847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4B985-D07A-55BE-BF4C-14EF9008C7F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B408B37-DE1F-40AD-A9AD-B6107E870106}"/>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C44627-90F2-E694-97EF-F7E971B79960}"/>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2025/6/15</a:t>
            </a:fld>
            <a:endParaRPr lang="zh-CN" altLang="en-US"/>
          </a:p>
        </p:txBody>
      </p:sp>
      <p:sp>
        <p:nvSpPr>
          <p:cNvPr id="5" name="页脚占位符 4">
            <a:extLst>
              <a:ext uri="{FF2B5EF4-FFF2-40B4-BE49-F238E27FC236}">
                <a16:creationId xmlns:a16="http://schemas.microsoft.com/office/drawing/2014/main" id="{F37F7002-8F5F-F962-D1B7-9D46EBE21B9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9A2C099-EB4D-E5CC-83D3-753B0AD01B25}"/>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1139673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5FFFEB0-8491-179C-0D18-76C65923CD1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2E5C84-FEF2-603B-AB39-12BD362742C6}"/>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3D329D-1021-9A2F-1D8C-03FBDCA5B183}"/>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2025/6/15</a:t>
            </a:fld>
            <a:endParaRPr lang="zh-CN" altLang="en-US"/>
          </a:p>
        </p:txBody>
      </p:sp>
      <p:sp>
        <p:nvSpPr>
          <p:cNvPr id="5" name="页脚占位符 4">
            <a:extLst>
              <a:ext uri="{FF2B5EF4-FFF2-40B4-BE49-F238E27FC236}">
                <a16:creationId xmlns:a16="http://schemas.microsoft.com/office/drawing/2014/main" id="{C4DD0306-41FA-B3CF-EA14-EFE98F95E4A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29A16F4-21F6-97EF-F7CF-59BC9CB9DDC8}"/>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422989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9" name="文本框 158">
            <a:extLst>
              <a:ext uri="{FF2B5EF4-FFF2-40B4-BE49-F238E27FC236}">
                <a16:creationId xmlns:a16="http://schemas.microsoft.com/office/drawing/2014/main" id="{6AE6213A-6651-80B0-D730-DBBD1E38C5C1}"/>
              </a:ext>
            </a:extLst>
          </p:cNvPr>
          <p:cNvSpPr txBox="1"/>
          <p:nvPr userDrawn="1"/>
        </p:nvSpPr>
        <p:spPr>
          <a:xfrm>
            <a:off x="805951" y="-64704"/>
            <a:ext cx="3510140"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2.</a:t>
            </a:r>
            <a:r>
              <a:rPr lang="zh-CN" altLang="en-US" sz="4400" dirty="0">
                <a:solidFill>
                  <a:srgbClr val="DD6D21"/>
                </a:solidFill>
                <a:latin typeface="黑体" panose="02010609060101010101" pitchFamily="49" charset="-122"/>
                <a:ea typeface="黑体" panose="02010609060101010101" pitchFamily="49" charset="-122"/>
              </a:rPr>
              <a:t>用户体验</a:t>
            </a:r>
          </a:p>
        </p:txBody>
      </p:sp>
      <p:sp>
        <p:nvSpPr>
          <p:cNvPr id="160" name="矩形 159">
            <a:extLst>
              <a:ext uri="{FF2B5EF4-FFF2-40B4-BE49-F238E27FC236}">
                <a16:creationId xmlns:a16="http://schemas.microsoft.com/office/drawing/2014/main" id="{75BF2CF1-B38A-42CA-B49F-C72137B29525}"/>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402EF7B1-1344-6BA0-044A-A148DA8ED0B4}"/>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组合 162">
            <a:extLst>
              <a:ext uri="{FF2B5EF4-FFF2-40B4-BE49-F238E27FC236}">
                <a16:creationId xmlns:a16="http://schemas.microsoft.com/office/drawing/2014/main" id="{67934F5D-4E31-FD8D-7C7F-F80FF8971CCA}"/>
              </a:ext>
            </a:extLst>
          </p:cNvPr>
          <p:cNvGrpSpPr/>
          <p:nvPr userDrawn="1"/>
        </p:nvGrpSpPr>
        <p:grpSpPr>
          <a:xfrm>
            <a:off x="-270289" y="6463288"/>
            <a:ext cx="1187450" cy="127295"/>
            <a:chOff x="-260350" y="6426200"/>
            <a:chExt cx="1218293" cy="120945"/>
          </a:xfrm>
        </p:grpSpPr>
        <p:cxnSp>
          <p:nvCxnSpPr>
            <p:cNvPr id="164" name="直接连接符 163">
              <a:extLst>
                <a:ext uri="{FF2B5EF4-FFF2-40B4-BE49-F238E27FC236}">
                  <a16:creationId xmlns:a16="http://schemas.microsoft.com/office/drawing/2014/main" id="{7BF88FFD-EEA1-DA08-AC6E-5BEEC15A990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5" name="直接连接符 164">
              <a:extLst>
                <a:ext uri="{FF2B5EF4-FFF2-40B4-BE49-F238E27FC236}">
                  <a16:creationId xmlns:a16="http://schemas.microsoft.com/office/drawing/2014/main" id="{41F1EAF7-8D4A-56B4-93D5-5F400C311AC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直接连接符 165">
              <a:extLst>
                <a:ext uri="{FF2B5EF4-FFF2-40B4-BE49-F238E27FC236}">
                  <a16:creationId xmlns:a16="http://schemas.microsoft.com/office/drawing/2014/main" id="{81E0DD0F-052A-0D68-F177-0D1F72E0E5E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直接连接符 166">
              <a:extLst>
                <a:ext uri="{FF2B5EF4-FFF2-40B4-BE49-F238E27FC236}">
                  <a16:creationId xmlns:a16="http://schemas.microsoft.com/office/drawing/2014/main" id="{89B7AF74-A53F-8375-6D2D-94E0DE83C055}"/>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直接连接符 167">
              <a:extLst>
                <a:ext uri="{FF2B5EF4-FFF2-40B4-BE49-F238E27FC236}">
                  <a16:creationId xmlns:a16="http://schemas.microsoft.com/office/drawing/2014/main" id="{179E7AD0-AAE1-7761-B26A-C67D77DE232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直接连接符 168">
              <a:extLst>
                <a:ext uri="{FF2B5EF4-FFF2-40B4-BE49-F238E27FC236}">
                  <a16:creationId xmlns:a16="http://schemas.microsoft.com/office/drawing/2014/main" id="{DFF659BB-7E41-F650-8FA6-4543708509F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直接连接符 169">
              <a:extLst>
                <a:ext uri="{FF2B5EF4-FFF2-40B4-BE49-F238E27FC236}">
                  <a16:creationId xmlns:a16="http://schemas.microsoft.com/office/drawing/2014/main" id="{72AE944D-46CF-4615-F48D-542D6D7DFFA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直接连接符 170">
              <a:extLst>
                <a:ext uri="{FF2B5EF4-FFF2-40B4-BE49-F238E27FC236}">
                  <a16:creationId xmlns:a16="http://schemas.microsoft.com/office/drawing/2014/main" id="{3F8A11CD-4B34-D2A3-E358-3B154BAC0FA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直接连接符 171">
              <a:extLst>
                <a:ext uri="{FF2B5EF4-FFF2-40B4-BE49-F238E27FC236}">
                  <a16:creationId xmlns:a16="http://schemas.microsoft.com/office/drawing/2014/main" id="{67B1C154-2444-C5A5-3CB6-5C95EB74683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直接连接符 172">
              <a:extLst>
                <a:ext uri="{FF2B5EF4-FFF2-40B4-BE49-F238E27FC236}">
                  <a16:creationId xmlns:a16="http://schemas.microsoft.com/office/drawing/2014/main" id="{B802FCFE-B526-D6DB-4DAC-2116496C6ECE}"/>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直接连接符 173">
              <a:extLst>
                <a:ext uri="{FF2B5EF4-FFF2-40B4-BE49-F238E27FC236}">
                  <a16:creationId xmlns:a16="http://schemas.microsoft.com/office/drawing/2014/main" id="{BD04AB72-67AE-6C24-FE5D-E2B5C08E1C9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直接连接符 174">
              <a:extLst>
                <a:ext uri="{FF2B5EF4-FFF2-40B4-BE49-F238E27FC236}">
                  <a16:creationId xmlns:a16="http://schemas.microsoft.com/office/drawing/2014/main" id="{9AF07009-F4FA-1870-C0C5-693F081CA93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直接连接符 175">
              <a:extLst>
                <a:ext uri="{FF2B5EF4-FFF2-40B4-BE49-F238E27FC236}">
                  <a16:creationId xmlns:a16="http://schemas.microsoft.com/office/drawing/2014/main" id="{7A1DB6F8-638E-5F7B-8081-0EE993946C2D}"/>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直接连接符 176">
              <a:extLst>
                <a:ext uri="{FF2B5EF4-FFF2-40B4-BE49-F238E27FC236}">
                  <a16:creationId xmlns:a16="http://schemas.microsoft.com/office/drawing/2014/main" id="{510003D9-92E1-5470-AD3F-99C5D0DDA7B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178" name="文本框 177">
            <a:extLst>
              <a:ext uri="{FF2B5EF4-FFF2-40B4-BE49-F238E27FC236}">
                <a16:creationId xmlns:a16="http://schemas.microsoft.com/office/drawing/2014/main" id="{51B93878-0AE5-D58A-7338-CC5D4DE88AD0}"/>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179" name="组合 178">
            <a:extLst>
              <a:ext uri="{FF2B5EF4-FFF2-40B4-BE49-F238E27FC236}">
                <a16:creationId xmlns:a16="http://schemas.microsoft.com/office/drawing/2014/main" id="{9201ADF5-73A5-E2DF-D3BD-6B39A57AE49E}"/>
              </a:ext>
            </a:extLst>
          </p:cNvPr>
          <p:cNvGrpSpPr/>
          <p:nvPr userDrawn="1"/>
        </p:nvGrpSpPr>
        <p:grpSpPr>
          <a:xfrm>
            <a:off x="2959034" y="6463288"/>
            <a:ext cx="9327596" cy="127295"/>
            <a:chOff x="2959034" y="6463288"/>
            <a:chExt cx="9327596" cy="127295"/>
          </a:xfrm>
        </p:grpSpPr>
        <p:grpSp>
          <p:nvGrpSpPr>
            <p:cNvPr id="180" name="组合 179">
              <a:extLst>
                <a:ext uri="{FF2B5EF4-FFF2-40B4-BE49-F238E27FC236}">
                  <a16:creationId xmlns:a16="http://schemas.microsoft.com/office/drawing/2014/main" id="{AE622B41-9C99-C77C-D2D3-44F0FC785F70}"/>
                </a:ext>
              </a:extLst>
            </p:cNvPr>
            <p:cNvGrpSpPr/>
            <p:nvPr/>
          </p:nvGrpSpPr>
          <p:grpSpPr>
            <a:xfrm>
              <a:off x="2959034" y="6463288"/>
              <a:ext cx="1187450" cy="127295"/>
              <a:chOff x="-260350" y="6426200"/>
              <a:chExt cx="1218293" cy="120945"/>
            </a:xfrm>
          </p:grpSpPr>
          <p:cxnSp>
            <p:nvCxnSpPr>
              <p:cNvPr id="286" name="直接连接符 285">
                <a:extLst>
                  <a:ext uri="{FF2B5EF4-FFF2-40B4-BE49-F238E27FC236}">
                    <a16:creationId xmlns:a16="http://schemas.microsoft.com/office/drawing/2014/main" id="{F423F9A2-35A5-9D8A-A189-DC812B72D0B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87" name="直接连接符 286">
                <a:extLst>
                  <a:ext uri="{FF2B5EF4-FFF2-40B4-BE49-F238E27FC236}">
                    <a16:creationId xmlns:a16="http://schemas.microsoft.com/office/drawing/2014/main" id="{13AA612E-15CD-EEA3-C475-9D1FEB4B72F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8" name="直接连接符 287">
                <a:extLst>
                  <a:ext uri="{FF2B5EF4-FFF2-40B4-BE49-F238E27FC236}">
                    <a16:creationId xmlns:a16="http://schemas.microsoft.com/office/drawing/2014/main" id="{410478BC-74AF-2CFC-D393-B1E74675372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9" name="直接连接符 288">
                <a:extLst>
                  <a:ext uri="{FF2B5EF4-FFF2-40B4-BE49-F238E27FC236}">
                    <a16:creationId xmlns:a16="http://schemas.microsoft.com/office/drawing/2014/main" id="{10A661F4-CF15-D9AB-870E-65704F3DFCFF}"/>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0" name="直接连接符 289">
                <a:extLst>
                  <a:ext uri="{FF2B5EF4-FFF2-40B4-BE49-F238E27FC236}">
                    <a16:creationId xmlns:a16="http://schemas.microsoft.com/office/drawing/2014/main" id="{630077E6-0F87-F214-08EE-EE9366BD3B3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1" name="直接连接符 290">
                <a:extLst>
                  <a:ext uri="{FF2B5EF4-FFF2-40B4-BE49-F238E27FC236}">
                    <a16:creationId xmlns:a16="http://schemas.microsoft.com/office/drawing/2014/main" id="{D544400D-7747-8575-5275-1F77C15D021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2" name="直接连接符 291">
                <a:extLst>
                  <a:ext uri="{FF2B5EF4-FFF2-40B4-BE49-F238E27FC236}">
                    <a16:creationId xmlns:a16="http://schemas.microsoft.com/office/drawing/2014/main" id="{7CD31ECA-29F0-775F-7FCA-E55F939DF18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3" name="直接连接符 292">
                <a:extLst>
                  <a:ext uri="{FF2B5EF4-FFF2-40B4-BE49-F238E27FC236}">
                    <a16:creationId xmlns:a16="http://schemas.microsoft.com/office/drawing/2014/main" id="{0B50306D-FF71-790B-DF3F-815E4DFA8B5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4" name="直接连接符 293">
                <a:extLst>
                  <a:ext uri="{FF2B5EF4-FFF2-40B4-BE49-F238E27FC236}">
                    <a16:creationId xmlns:a16="http://schemas.microsoft.com/office/drawing/2014/main" id="{7A053763-0292-EFEF-D28A-BA08B3DC7DC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5" name="直接连接符 294">
                <a:extLst>
                  <a:ext uri="{FF2B5EF4-FFF2-40B4-BE49-F238E27FC236}">
                    <a16:creationId xmlns:a16="http://schemas.microsoft.com/office/drawing/2014/main" id="{5CD4962A-733D-180D-0C38-F93CF292CA3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6" name="直接连接符 295">
                <a:extLst>
                  <a:ext uri="{FF2B5EF4-FFF2-40B4-BE49-F238E27FC236}">
                    <a16:creationId xmlns:a16="http://schemas.microsoft.com/office/drawing/2014/main" id="{CB865C8D-C91C-DF8C-8966-7375655C4A9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7" name="直接连接符 296">
                <a:extLst>
                  <a:ext uri="{FF2B5EF4-FFF2-40B4-BE49-F238E27FC236}">
                    <a16:creationId xmlns:a16="http://schemas.microsoft.com/office/drawing/2014/main" id="{6F54B950-9BEB-67CE-F188-979DBD4B063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8" name="直接连接符 297">
                <a:extLst>
                  <a:ext uri="{FF2B5EF4-FFF2-40B4-BE49-F238E27FC236}">
                    <a16:creationId xmlns:a16="http://schemas.microsoft.com/office/drawing/2014/main" id="{A2E40A6E-BD9A-589A-EA66-B50740E4218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9" name="直接连接符 298">
                <a:extLst>
                  <a:ext uri="{FF2B5EF4-FFF2-40B4-BE49-F238E27FC236}">
                    <a16:creationId xmlns:a16="http://schemas.microsoft.com/office/drawing/2014/main" id="{50527B11-5886-A2A9-A158-2EB7F5CD31B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1" name="组合 180">
              <a:extLst>
                <a:ext uri="{FF2B5EF4-FFF2-40B4-BE49-F238E27FC236}">
                  <a16:creationId xmlns:a16="http://schemas.microsoft.com/office/drawing/2014/main" id="{5103B284-E882-7EC0-9C82-4F5CBD85C2C0}"/>
                </a:ext>
              </a:extLst>
            </p:cNvPr>
            <p:cNvGrpSpPr/>
            <p:nvPr/>
          </p:nvGrpSpPr>
          <p:grpSpPr>
            <a:xfrm>
              <a:off x="4121912" y="6463288"/>
              <a:ext cx="1187450" cy="127295"/>
              <a:chOff x="-260350" y="6426200"/>
              <a:chExt cx="1218293" cy="120945"/>
            </a:xfrm>
          </p:grpSpPr>
          <p:cxnSp>
            <p:nvCxnSpPr>
              <p:cNvPr id="272" name="直接连接符 271">
                <a:extLst>
                  <a:ext uri="{FF2B5EF4-FFF2-40B4-BE49-F238E27FC236}">
                    <a16:creationId xmlns:a16="http://schemas.microsoft.com/office/drawing/2014/main" id="{E1EE91FF-B512-BAAE-01C5-346C18B2DC3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3" name="直接连接符 272">
                <a:extLst>
                  <a:ext uri="{FF2B5EF4-FFF2-40B4-BE49-F238E27FC236}">
                    <a16:creationId xmlns:a16="http://schemas.microsoft.com/office/drawing/2014/main" id="{8B9D48C7-9D53-01DA-D4DD-A83CE692085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4" name="直接连接符 273">
                <a:extLst>
                  <a:ext uri="{FF2B5EF4-FFF2-40B4-BE49-F238E27FC236}">
                    <a16:creationId xmlns:a16="http://schemas.microsoft.com/office/drawing/2014/main" id="{0DACD33A-00C8-E672-970B-ED3085261AB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5" name="直接连接符 274">
                <a:extLst>
                  <a:ext uri="{FF2B5EF4-FFF2-40B4-BE49-F238E27FC236}">
                    <a16:creationId xmlns:a16="http://schemas.microsoft.com/office/drawing/2014/main" id="{7E3B18D4-1DE2-36E2-DB2F-5AE4A879243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6" name="直接连接符 275">
                <a:extLst>
                  <a:ext uri="{FF2B5EF4-FFF2-40B4-BE49-F238E27FC236}">
                    <a16:creationId xmlns:a16="http://schemas.microsoft.com/office/drawing/2014/main" id="{82EE7D52-88AF-D2B6-9FF6-FB8F7E4A0401}"/>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7" name="直接连接符 276">
                <a:extLst>
                  <a:ext uri="{FF2B5EF4-FFF2-40B4-BE49-F238E27FC236}">
                    <a16:creationId xmlns:a16="http://schemas.microsoft.com/office/drawing/2014/main" id="{9C667F3F-13B3-33BF-C8E7-22FB1F18E40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8" name="直接连接符 277">
                <a:extLst>
                  <a:ext uri="{FF2B5EF4-FFF2-40B4-BE49-F238E27FC236}">
                    <a16:creationId xmlns:a16="http://schemas.microsoft.com/office/drawing/2014/main" id="{8FBF6C56-1700-E7CF-6C60-ED81DEDE98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9" name="直接连接符 278">
                <a:extLst>
                  <a:ext uri="{FF2B5EF4-FFF2-40B4-BE49-F238E27FC236}">
                    <a16:creationId xmlns:a16="http://schemas.microsoft.com/office/drawing/2014/main" id="{4F9B5E2E-5A5E-AE38-EAF4-E4D23B7ADFE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0" name="直接连接符 279">
                <a:extLst>
                  <a:ext uri="{FF2B5EF4-FFF2-40B4-BE49-F238E27FC236}">
                    <a16:creationId xmlns:a16="http://schemas.microsoft.com/office/drawing/2014/main" id="{8EB99CAC-016E-6B84-86B7-B258B2E3F5D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1" name="直接连接符 280">
                <a:extLst>
                  <a:ext uri="{FF2B5EF4-FFF2-40B4-BE49-F238E27FC236}">
                    <a16:creationId xmlns:a16="http://schemas.microsoft.com/office/drawing/2014/main" id="{778ED522-B9EF-5A6E-5565-2C6E4B2B338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2" name="直接连接符 281">
                <a:extLst>
                  <a:ext uri="{FF2B5EF4-FFF2-40B4-BE49-F238E27FC236}">
                    <a16:creationId xmlns:a16="http://schemas.microsoft.com/office/drawing/2014/main" id="{714FD73F-BDDB-348A-C74B-6B95B2432FE9}"/>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3" name="直接连接符 282">
                <a:extLst>
                  <a:ext uri="{FF2B5EF4-FFF2-40B4-BE49-F238E27FC236}">
                    <a16:creationId xmlns:a16="http://schemas.microsoft.com/office/drawing/2014/main" id="{589EAB5F-595C-2526-8697-D5B0C145A2C9}"/>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4" name="直接连接符 283">
                <a:extLst>
                  <a:ext uri="{FF2B5EF4-FFF2-40B4-BE49-F238E27FC236}">
                    <a16:creationId xmlns:a16="http://schemas.microsoft.com/office/drawing/2014/main" id="{B7B4065D-DF15-5757-05BE-581917BE5DC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5" name="直接连接符 284">
                <a:extLst>
                  <a:ext uri="{FF2B5EF4-FFF2-40B4-BE49-F238E27FC236}">
                    <a16:creationId xmlns:a16="http://schemas.microsoft.com/office/drawing/2014/main" id="{29AFBC3E-61DF-4CFD-9CEB-4FFE4E1B9D3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2" name="组合 181">
              <a:extLst>
                <a:ext uri="{FF2B5EF4-FFF2-40B4-BE49-F238E27FC236}">
                  <a16:creationId xmlns:a16="http://schemas.microsoft.com/office/drawing/2014/main" id="{5A3BD1C4-6B6C-E3FD-9C7E-2790B0AB1280}"/>
                </a:ext>
              </a:extLst>
            </p:cNvPr>
            <p:cNvGrpSpPr/>
            <p:nvPr/>
          </p:nvGrpSpPr>
          <p:grpSpPr>
            <a:xfrm>
              <a:off x="5284790" y="6463288"/>
              <a:ext cx="1187450" cy="127295"/>
              <a:chOff x="-260350" y="6426200"/>
              <a:chExt cx="1218293" cy="120945"/>
            </a:xfrm>
          </p:grpSpPr>
          <p:cxnSp>
            <p:nvCxnSpPr>
              <p:cNvPr id="258" name="直接连接符 257">
                <a:extLst>
                  <a:ext uri="{FF2B5EF4-FFF2-40B4-BE49-F238E27FC236}">
                    <a16:creationId xmlns:a16="http://schemas.microsoft.com/office/drawing/2014/main" id="{75751A8A-636E-7A66-F4A5-112FCEE350B3}"/>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59" name="直接连接符 258">
                <a:extLst>
                  <a:ext uri="{FF2B5EF4-FFF2-40B4-BE49-F238E27FC236}">
                    <a16:creationId xmlns:a16="http://schemas.microsoft.com/office/drawing/2014/main" id="{C868E86F-D29D-3D3B-1C0B-31608B2E01D8}"/>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直接连接符 259">
                <a:extLst>
                  <a:ext uri="{FF2B5EF4-FFF2-40B4-BE49-F238E27FC236}">
                    <a16:creationId xmlns:a16="http://schemas.microsoft.com/office/drawing/2014/main" id="{497B64DE-EAD8-EC56-968A-8EA139F4E84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1" name="直接连接符 260">
                <a:extLst>
                  <a:ext uri="{FF2B5EF4-FFF2-40B4-BE49-F238E27FC236}">
                    <a16:creationId xmlns:a16="http://schemas.microsoft.com/office/drawing/2014/main" id="{7EA04F86-5D31-AFC2-1C60-57DB55901CE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直接连接符 261">
                <a:extLst>
                  <a:ext uri="{FF2B5EF4-FFF2-40B4-BE49-F238E27FC236}">
                    <a16:creationId xmlns:a16="http://schemas.microsoft.com/office/drawing/2014/main" id="{E44FE64F-0B34-9A81-91B9-543CBBD7F00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直接连接符 262">
                <a:extLst>
                  <a:ext uri="{FF2B5EF4-FFF2-40B4-BE49-F238E27FC236}">
                    <a16:creationId xmlns:a16="http://schemas.microsoft.com/office/drawing/2014/main" id="{CB278887-3FB6-BCB2-D2A6-0F5762B68C9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4" name="直接连接符 263">
                <a:extLst>
                  <a:ext uri="{FF2B5EF4-FFF2-40B4-BE49-F238E27FC236}">
                    <a16:creationId xmlns:a16="http://schemas.microsoft.com/office/drawing/2014/main" id="{3EA57881-AE0E-B2D5-9C47-DE27470D3D7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5" name="直接连接符 264">
                <a:extLst>
                  <a:ext uri="{FF2B5EF4-FFF2-40B4-BE49-F238E27FC236}">
                    <a16:creationId xmlns:a16="http://schemas.microsoft.com/office/drawing/2014/main" id="{34DEDBC4-B76E-7597-A1DF-29CE6CE65D2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6" name="直接连接符 265">
                <a:extLst>
                  <a:ext uri="{FF2B5EF4-FFF2-40B4-BE49-F238E27FC236}">
                    <a16:creationId xmlns:a16="http://schemas.microsoft.com/office/drawing/2014/main" id="{B06F8469-AFB4-F3A8-6B58-743ED458C88D}"/>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7" name="直接连接符 266">
                <a:extLst>
                  <a:ext uri="{FF2B5EF4-FFF2-40B4-BE49-F238E27FC236}">
                    <a16:creationId xmlns:a16="http://schemas.microsoft.com/office/drawing/2014/main" id="{9893C781-F516-CA21-2C23-04C6C9F6FC7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8" name="直接连接符 267">
                <a:extLst>
                  <a:ext uri="{FF2B5EF4-FFF2-40B4-BE49-F238E27FC236}">
                    <a16:creationId xmlns:a16="http://schemas.microsoft.com/office/drawing/2014/main" id="{8C6981B4-C14E-B4B2-2A9A-7A7355F2F7A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9" name="直接连接符 268">
                <a:extLst>
                  <a:ext uri="{FF2B5EF4-FFF2-40B4-BE49-F238E27FC236}">
                    <a16:creationId xmlns:a16="http://schemas.microsoft.com/office/drawing/2014/main" id="{677E94E3-F39C-9ADB-DFF4-8B547A12615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0" name="直接连接符 269">
                <a:extLst>
                  <a:ext uri="{FF2B5EF4-FFF2-40B4-BE49-F238E27FC236}">
                    <a16:creationId xmlns:a16="http://schemas.microsoft.com/office/drawing/2014/main" id="{35E46AC6-15F5-E04D-86DD-07AB593CD3C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1" name="直接连接符 270">
                <a:extLst>
                  <a:ext uri="{FF2B5EF4-FFF2-40B4-BE49-F238E27FC236}">
                    <a16:creationId xmlns:a16="http://schemas.microsoft.com/office/drawing/2014/main" id="{71C12BEE-1321-DD7D-851E-8FAAAF5A4D9C}"/>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3" name="组合 182">
              <a:extLst>
                <a:ext uri="{FF2B5EF4-FFF2-40B4-BE49-F238E27FC236}">
                  <a16:creationId xmlns:a16="http://schemas.microsoft.com/office/drawing/2014/main" id="{321016C8-5C27-2E33-F2C4-2E4472174E1E}"/>
                </a:ext>
              </a:extLst>
            </p:cNvPr>
            <p:cNvGrpSpPr/>
            <p:nvPr/>
          </p:nvGrpSpPr>
          <p:grpSpPr>
            <a:xfrm>
              <a:off x="6447668" y="6463288"/>
              <a:ext cx="1187450" cy="127295"/>
              <a:chOff x="-260350" y="6426200"/>
              <a:chExt cx="1218293" cy="120945"/>
            </a:xfrm>
          </p:grpSpPr>
          <p:cxnSp>
            <p:nvCxnSpPr>
              <p:cNvPr id="244" name="直接连接符 243">
                <a:extLst>
                  <a:ext uri="{FF2B5EF4-FFF2-40B4-BE49-F238E27FC236}">
                    <a16:creationId xmlns:a16="http://schemas.microsoft.com/office/drawing/2014/main" id="{98D60018-354B-FBD7-49A7-7EA59D013AF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5" name="直接连接符 244">
                <a:extLst>
                  <a:ext uri="{FF2B5EF4-FFF2-40B4-BE49-F238E27FC236}">
                    <a16:creationId xmlns:a16="http://schemas.microsoft.com/office/drawing/2014/main" id="{3DB4101F-41B2-B3C2-3727-F07034CE87B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 name="直接连接符 245">
                <a:extLst>
                  <a:ext uri="{FF2B5EF4-FFF2-40B4-BE49-F238E27FC236}">
                    <a16:creationId xmlns:a16="http://schemas.microsoft.com/office/drawing/2014/main" id="{8112E580-CD3B-F36E-D53F-393784A99CA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7" name="直接连接符 246">
                <a:extLst>
                  <a:ext uri="{FF2B5EF4-FFF2-40B4-BE49-F238E27FC236}">
                    <a16:creationId xmlns:a16="http://schemas.microsoft.com/office/drawing/2014/main" id="{A607D542-3DE7-37A1-7425-791E44DF69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8" name="直接连接符 247">
                <a:extLst>
                  <a:ext uri="{FF2B5EF4-FFF2-40B4-BE49-F238E27FC236}">
                    <a16:creationId xmlns:a16="http://schemas.microsoft.com/office/drawing/2014/main" id="{E4F425CF-33D8-4293-99B0-602B8E6203C1}"/>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9" name="直接连接符 248">
                <a:extLst>
                  <a:ext uri="{FF2B5EF4-FFF2-40B4-BE49-F238E27FC236}">
                    <a16:creationId xmlns:a16="http://schemas.microsoft.com/office/drawing/2014/main" id="{91410697-1639-E0CB-8E29-E6394BF4ED8B}"/>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0" name="直接连接符 249">
                <a:extLst>
                  <a:ext uri="{FF2B5EF4-FFF2-40B4-BE49-F238E27FC236}">
                    <a16:creationId xmlns:a16="http://schemas.microsoft.com/office/drawing/2014/main" id="{0660C3A8-62AA-CBE1-E140-D79E2981CFC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 name="直接连接符 250">
                <a:extLst>
                  <a:ext uri="{FF2B5EF4-FFF2-40B4-BE49-F238E27FC236}">
                    <a16:creationId xmlns:a16="http://schemas.microsoft.com/office/drawing/2014/main" id="{E76E7145-5D79-09CE-E703-7302E88F2BD3}"/>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 name="直接连接符 251">
                <a:extLst>
                  <a:ext uri="{FF2B5EF4-FFF2-40B4-BE49-F238E27FC236}">
                    <a16:creationId xmlns:a16="http://schemas.microsoft.com/office/drawing/2014/main" id="{2301F2C5-859E-C999-7C98-BA28C01106DB}"/>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AC576908-B24C-53D7-3D79-A82A52752F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4" name="直接连接符 253">
                <a:extLst>
                  <a:ext uri="{FF2B5EF4-FFF2-40B4-BE49-F238E27FC236}">
                    <a16:creationId xmlns:a16="http://schemas.microsoft.com/office/drawing/2014/main" id="{38F8F48A-50F8-982C-47F0-2F80D22DF45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066352C7-98E6-E2CA-51C4-0E72AD126C5A}"/>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6" name="直接连接符 255">
                <a:extLst>
                  <a:ext uri="{FF2B5EF4-FFF2-40B4-BE49-F238E27FC236}">
                    <a16:creationId xmlns:a16="http://schemas.microsoft.com/office/drawing/2014/main" id="{D98F432B-229D-3B27-CAAB-140BF7E4901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直接连接符 256">
                <a:extLst>
                  <a:ext uri="{FF2B5EF4-FFF2-40B4-BE49-F238E27FC236}">
                    <a16:creationId xmlns:a16="http://schemas.microsoft.com/office/drawing/2014/main" id="{F3692F5C-FB9D-D886-1C6E-870F3740C2B9}"/>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4" name="组合 183">
              <a:extLst>
                <a:ext uri="{FF2B5EF4-FFF2-40B4-BE49-F238E27FC236}">
                  <a16:creationId xmlns:a16="http://schemas.microsoft.com/office/drawing/2014/main" id="{9BFE913E-8AC4-43BF-2873-474DD87F72E8}"/>
                </a:ext>
              </a:extLst>
            </p:cNvPr>
            <p:cNvGrpSpPr/>
            <p:nvPr/>
          </p:nvGrpSpPr>
          <p:grpSpPr>
            <a:xfrm>
              <a:off x="7610546" y="6463288"/>
              <a:ext cx="1187450" cy="127295"/>
              <a:chOff x="-260350" y="6426200"/>
              <a:chExt cx="1218293" cy="120945"/>
            </a:xfrm>
          </p:grpSpPr>
          <p:cxnSp>
            <p:nvCxnSpPr>
              <p:cNvPr id="230" name="直接连接符 229">
                <a:extLst>
                  <a:ext uri="{FF2B5EF4-FFF2-40B4-BE49-F238E27FC236}">
                    <a16:creationId xmlns:a16="http://schemas.microsoft.com/office/drawing/2014/main" id="{EEE40F29-E669-7253-BB68-F262D18B5D7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6E518754-C613-B98F-B227-0A74B5327A3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C8ADF83B-9952-9AB4-2A2C-89599A900546}"/>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846A2B24-14DE-7DCB-AC9A-BB8069EE6B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直接连接符 233">
                <a:extLst>
                  <a:ext uri="{FF2B5EF4-FFF2-40B4-BE49-F238E27FC236}">
                    <a16:creationId xmlns:a16="http://schemas.microsoft.com/office/drawing/2014/main" id="{9F58497E-68E3-FBDA-5C9F-E6E686E7719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7A4C17C0-7AA4-0115-186B-1B7D5B651A4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6" name="直接连接符 235">
                <a:extLst>
                  <a:ext uri="{FF2B5EF4-FFF2-40B4-BE49-F238E27FC236}">
                    <a16:creationId xmlns:a16="http://schemas.microsoft.com/office/drawing/2014/main" id="{734FE1C6-7AA4-775D-FDAC-7D03EB55E6B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直接连接符 236">
                <a:extLst>
                  <a:ext uri="{FF2B5EF4-FFF2-40B4-BE49-F238E27FC236}">
                    <a16:creationId xmlns:a16="http://schemas.microsoft.com/office/drawing/2014/main" id="{E9FDC800-D52D-82C7-FB1B-446D257883B6}"/>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直接连接符 237">
                <a:extLst>
                  <a:ext uri="{FF2B5EF4-FFF2-40B4-BE49-F238E27FC236}">
                    <a16:creationId xmlns:a16="http://schemas.microsoft.com/office/drawing/2014/main" id="{C41E65EA-BCA7-C43C-6AE4-52F558B020A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9" name="直接连接符 238">
                <a:extLst>
                  <a:ext uri="{FF2B5EF4-FFF2-40B4-BE49-F238E27FC236}">
                    <a16:creationId xmlns:a16="http://schemas.microsoft.com/office/drawing/2014/main" id="{6C7BD80C-ACC3-E3C4-AB1B-239DBA440C5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0" name="直接连接符 239">
                <a:extLst>
                  <a:ext uri="{FF2B5EF4-FFF2-40B4-BE49-F238E27FC236}">
                    <a16:creationId xmlns:a16="http://schemas.microsoft.com/office/drawing/2014/main" id="{63DF1049-6FB6-F462-7E55-2DAE307128A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1" name="直接连接符 240">
                <a:extLst>
                  <a:ext uri="{FF2B5EF4-FFF2-40B4-BE49-F238E27FC236}">
                    <a16:creationId xmlns:a16="http://schemas.microsoft.com/office/drawing/2014/main" id="{6CEB9A00-B558-3157-0A89-FD434990D96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直接连接符 241">
                <a:extLst>
                  <a:ext uri="{FF2B5EF4-FFF2-40B4-BE49-F238E27FC236}">
                    <a16:creationId xmlns:a16="http://schemas.microsoft.com/office/drawing/2014/main" id="{5D43D0FE-ADA6-7543-3D73-BBE1BB689FD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直接连接符 242">
                <a:extLst>
                  <a:ext uri="{FF2B5EF4-FFF2-40B4-BE49-F238E27FC236}">
                    <a16:creationId xmlns:a16="http://schemas.microsoft.com/office/drawing/2014/main" id="{72A53C9A-7BD3-372D-04E5-1E84CF7CDBA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5" name="组合 184">
              <a:extLst>
                <a:ext uri="{FF2B5EF4-FFF2-40B4-BE49-F238E27FC236}">
                  <a16:creationId xmlns:a16="http://schemas.microsoft.com/office/drawing/2014/main" id="{EF200EBC-D767-783A-932F-38DE83C34C8B}"/>
                </a:ext>
              </a:extLst>
            </p:cNvPr>
            <p:cNvGrpSpPr/>
            <p:nvPr/>
          </p:nvGrpSpPr>
          <p:grpSpPr>
            <a:xfrm>
              <a:off x="8773424" y="6463288"/>
              <a:ext cx="1187450" cy="127295"/>
              <a:chOff x="-260350" y="6426200"/>
              <a:chExt cx="1218293" cy="120945"/>
            </a:xfrm>
          </p:grpSpPr>
          <p:cxnSp>
            <p:nvCxnSpPr>
              <p:cNvPr id="216" name="直接连接符 215">
                <a:extLst>
                  <a:ext uri="{FF2B5EF4-FFF2-40B4-BE49-F238E27FC236}">
                    <a16:creationId xmlns:a16="http://schemas.microsoft.com/office/drawing/2014/main" id="{62EAD056-8D47-4CF5-1E8D-2E6870082FF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7" name="直接连接符 216">
                <a:extLst>
                  <a:ext uri="{FF2B5EF4-FFF2-40B4-BE49-F238E27FC236}">
                    <a16:creationId xmlns:a16="http://schemas.microsoft.com/office/drawing/2014/main" id="{2E08CD81-5128-5051-33D4-04B15BB6A25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1123FC19-72B7-F787-9E4C-76B7B6CC5A02}"/>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9E0AF10E-6346-EDE3-F281-0AC6C601C87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直接连接符 219">
                <a:extLst>
                  <a:ext uri="{FF2B5EF4-FFF2-40B4-BE49-F238E27FC236}">
                    <a16:creationId xmlns:a16="http://schemas.microsoft.com/office/drawing/2014/main" id="{94438212-DAAA-0443-26F7-FACC0E07345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直接连接符 220">
                <a:extLst>
                  <a:ext uri="{FF2B5EF4-FFF2-40B4-BE49-F238E27FC236}">
                    <a16:creationId xmlns:a16="http://schemas.microsoft.com/office/drawing/2014/main" id="{877C71BE-4456-DE9E-FE00-269C7B144AA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CF38024C-68F7-0C63-7C99-2022B7B15CC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04F04A0C-F361-9CB2-89C0-470E9D5A54E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直接连接符 223">
                <a:extLst>
                  <a:ext uri="{FF2B5EF4-FFF2-40B4-BE49-F238E27FC236}">
                    <a16:creationId xmlns:a16="http://schemas.microsoft.com/office/drawing/2014/main" id="{F7B191C8-D0CA-670A-1D33-2C08CD5D283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E4BE9A2B-7421-8360-C4E5-270AB8A0877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C0832E55-FCA7-46CD-71BB-3E611F0634C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CA8D27AA-B312-8473-431A-5BB6318FF9D3}"/>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00ED0DC7-9933-6B7A-E832-ED1D6D031D21}"/>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0D5EDA20-129C-A8FE-3BAA-87AADAFF164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6" name="组合 185">
              <a:extLst>
                <a:ext uri="{FF2B5EF4-FFF2-40B4-BE49-F238E27FC236}">
                  <a16:creationId xmlns:a16="http://schemas.microsoft.com/office/drawing/2014/main" id="{C5BC1121-15E9-C750-AF0F-9A3A829BF507}"/>
                </a:ext>
              </a:extLst>
            </p:cNvPr>
            <p:cNvGrpSpPr/>
            <p:nvPr/>
          </p:nvGrpSpPr>
          <p:grpSpPr>
            <a:xfrm>
              <a:off x="9936302" y="6463288"/>
              <a:ext cx="1187450" cy="127295"/>
              <a:chOff x="-260350" y="6426200"/>
              <a:chExt cx="1218293" cy="120945"/>
            </a:xfrm>
          </p:grpSpPr>
          <p:cxnSp>
            <p:nvCxnSpPr>
              <p:cNvPr id="202" name="直接连接符 201">
                <a:extLst>
                  <a:ext uri="{FF2B5EF4-FFF2-40B4-BE49-F238E27FC236}">
                    <a16:creationId xmlns:a16="http://schemas.microsoft.com/office/drawing/2014/main" id="{EAC92A97-16F2-D7D7-5323-9E0B61A56C8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03" name="直接连接符 202">
                <a:extLst>
                  <a:ext uri="{FF2B5EF4-FFF2-40B4-BE49-F238E27FC236}">
                    <a16:creationId xmlns:a16="http://schemas.microsoft.com/office/drawing/2014/main" id="{6ABDF0DF-7B12-C353-7E4E-7BD2369B36A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直接连接符 203">
                <a:extLst>
                  <a:ext uri="{FF2B5EF4-FFF2-40B4-BE49-F238E27FC236}">
                    <a16:creationId xmlns:a16="http://schemas.microsoft.com/office/drawing/2014/main" id="{A4823381-53B5-89A3-A065-9F45A2DC419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直接连接符 204">
                <a:extLst>
                  <a:ext uri="{FF2B5EF4-FFF2-40B4-BE49-F238E27FC236}">
                    <a16:creationId xmlns:a16="http://schemas.microsoft.com/office/drawing/2014/main" id="{CEAE2902-98C5-D5BC-EC13-939E676EEF5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直接连接符 205">
                <a:extLst>
                  <a:ext uri="{FF2B5EF4-FFF2-40B4-BE49-F238E27FC236}">
                    <a16:creationId xmlns:a16="http://schemas.microsoft.com/office/drawing/2014/main" id="{EE19EA54-8FE8-1E57-653E-BCE04468FC64}"/>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直接连接符 206">
                <a:extLst>
                  <a:ext uri="{FF2B5EF4-FFF2-40B4-BE49-F238E27FC236}">
                    <a16:creationId xmlns:a16="http://schemas.microsoft.com/office/drawing/2014/main" id="{7BBF9D63-F666-5CA3-F288-ACEA938933F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直接连接符 207">
                <a:extLst>
                  <a:ext uri="{FF2B5EF4-FFF2-40B4-BE49-F238E27FC236}">
                    <a16:creationId xmlns:a16="http://schemas.microsoft.com/office/drawing/2014/main" id="{8801340E-3F14-25E9-72E3-576E024BBF1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直接连接符 208">
                <a:extLst>
                  <a:ext uri="{FF2B5EF4-FFF2-40B4-BE49-F238E27FC236}">
                    <a16:creationId xmlns:a16="http://schemas.microsoft.com/office/drawing/2014/main" id="{526A7AAF-6B8F-1511-3C7B-5ED6CB67192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直接连接符 209">
                <a:extLst>
                  <a:ext uri="{FF2B5EF4-FFF2-40B4-BE49-F238E27FC236}">
                    <a16:creationId xmlns:a16="http://schemas.microsoft.com/office/drawing/2014/main" id="{B24EA6C2-C9FC-9416-3458-BDDBBD8686C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1" name="直接连接符 210">
                <a:extLst>
                  <a:ext uri="{FF2B5EF4-FFF2-40B4-BE49-F238E27FC236}">
                    <a16:creationId xmlns:a16="http://schemas.microsoft.com/office/drawing/2014/main" id="{DD1D76C5-8263-E2F5-CA17-FD00942AF245}"/>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直接连接符 211">
                <a:extLst>
                  <a:ext uri="{FF2B5EF4-FFF2-40B4-BE49-F238E27FC236}">
                    <a16:creationId xmlns:a16="http://schemas.microsoft.com/office/drawing/2014/main" id="{1E88DB8C-E5B1-416C-3E53-E425AA1C2B2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3" name="直接连接符 212">
                <a:extLst>
                  <a:ext uri="{FF2B5EF4-FFF2-40B4-BE49-F238E27FC236}">
                    <a16:creationId xmlns:a16="http://schemas.microsoft.com/office/drawing/2014/main" id="{04CC7143-5D1B-6F75-D150-3E3B0719479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直接连接符 213">
                <a:extLst>
                  <a:ext uri="{FF2B5EF4-FFF2-40B4-BE49-F238E27FC236}">
                    <a16:creationId xmlns:a16="http://schemas.microsoft.com/office/drawing/2014/main" id="{9AF132E9-173A-D933-69D7-96AAB6474B38}"/>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5" name="直接连接符 214">
                <a:extLst>
                  <a:ext uri="{FF2B5EF4-FFF2-40B4-BE49-F238E27FC236}">
                    <a16:creationId xmlns:a16="http://schemas.microsoft.com/office/drawing/2014/main" id="{8EB6D14B-3A91-57F7-0275-B6D434D7CB2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7" name="组合 186">
              <a:extLst>
                <a:ext uri="{FF2B5EF4-FFF2-40B4-BE49-F238E27FC236}">
                  <a16:creationId xmlns:a16="http://schemas.microsoft.com/office/drawing/2014/main" id="{1D16D228-F11D-A335-EB71-FE3E7B8E34BE}"/>
                </a:ext>
              </a:extLst>
            </p:cNvPr>
            <p:cNvGrpSpPr/>
            <p:nvPr/>
          </p:nvGrpSpPr>
          <p:grpSpPr>
            <a:xfrm>
              <a:off x="11099180" y="6463288"/>
              <a:ext cx="1187450" cy="127295"/>
              <a:chOff x="-260350" y="6426200"/>
              <a:chExt cx="1218293" cy="120945"/>
            </a:xfrm>
          </p:grpSpPr>
          <p:cxnSp>
            <p:nvCxnSpPr>
              <p:cNvPr id="188" name="直接连接符 187">
                <a:extLst>
                  <a:ext uri="{FF2B5EF4-FFF2-40B4-BE49-F238E27FC236}">
                    <a16:creationId xmlns:a16="http://schemas.microsoft.com/office/drawing/2014/main" id="{87A839F8-8DDD-5F48-ACFC-2036BC99D58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89" name="直接连接符 188">
                <a:extLst>
                  <a:ext uri="{FF2B5EF4-FFF2-40B4-BE49-F238E27FC236}">
                    <a16:creationId xmlns:a16="http://schemas.microsoft.com/office/drawing/2014/main" id="{C4C82D85-DBB3-FE82-00A1-11D77740D4FB}"/>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直接连接符 189">
                <a:extLst>
                  <a:ext uri="{FF2B5EF4-FFF2-40B4-BE49-F238E27FC236}">
                    <a16:creationId xmlns:a16="http://schemas.microsoft.com/office/drawing/2014/main" id="{73673C0B-0A4E-4C1D-9BB8-568693CFD29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直接连接符 190">
                <a:extLst>
                  <a:ext uri="{FF2B5EF4-FFF2-40B4-BE49-F238E27FC236}">
                    <a16:creationId xmlns:a16="http://schemas.microsoft.com/office/drawing/2014/main" id="{8C1E92F0-E83F-AC9D-59BF-96F03361E33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直接连接符 191">
                <a:extLst>
                  <a:ext uri="{FF2B5EF4-FFF2-40B4-BE49-F238E27FC236}">
                    <a16:creationId xmlns:a16="http://schemas.microsoft.com/office/drawing/2014/main" id="{CCC066D1-AE89-C106-C234-1845CB7F4D4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直接连接符 192">
                <a:extLst>
                  <a:ext uri="{FF2B5EF4-FFF2-40B4-BE49-F238E27FC236}">
                    <a16:creationId xmlns:a16="http://schemas.microsoft.com/office/drawing/2014/main" id="{E9D83AC1-2F9D-4223-4176-15D34E36450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直接连接符 193">
                <a:extLst>
                  <a:ext uri="{FF2B5EF4-FFF2-40B4-BE49-F238E27FC236}">
                    <a16:creationId xmlns:a16="http://schemas.microsoft.com/office/drawing/2014/main" id="{2BB656AD-4FBB-D9AF-5776-3D11A7B7292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直接连接符 194">
                <a:extLst>
                  <a:ext uri="{FF2B5EF4-FFF2-40B4-BE49-F238E27FC236}">
                    <a16:creationId xmlns:a16="http://schemas.microsoft.com/office/drawing/2014/main" id="{246FAA8C-9BD1-125A-DB2F-788CCBC1F696}"/>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直接连接符 195">
                <a:extLst>
                  <a:ext uri="{FF2B5EF4-FFF2-40B4-BE49-F238E27FC236}">
                    <a16:creationId xmlns:a16="http://schemas.microsoft.com/office/drawing/2014/main" id="{B98C0FF2-9586-0EA3-016E-128C49A0B4C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7" name="直接连接符 196">
                <a:extLst>
                  <a:ext uri="{FF2B5EF4-FFF2-40B4-BE49-F238E27FC236}">
                    <a16:creationId xmlns:a16="http://schemas.microsoft.com/office/drawing/2014/main" id="{FB98E484-E7BF-2CF2-9BA9-A09B8626068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直接连接符 197">
                <a:extLst>
                  <a:ext uri="{FF2B5EF4-FFF2-40B4-BE49-F238E27FC236}">
                    <a16:creationId xmlns:a16="http://schemas.microsoft.com/office/drawing/2014/main" id="{41DD84A7-24AB-A7D5-C67F-B9D6032E53B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直接连接符 198">
                <a:extLst>
                  <a:ext uri="{FF2B5EF4-FFF2-40B4-BE49-F238E27FC236}">
                    <a16:creationId xmlns:a16="http://schemas.microsoft.com/office/drawing/2014/main" id="{E47A0DE5-9037-220A-EB15-97CD7F1F057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直接连接符 199">
                <a:extLst>
                  <a:ext uri="{FF2B5EF4-FFF2-40B4-BE49-F238E27FC236}">
                    <a16:creationId xmlns:a16="http://schemas.microsoft.com/office/drawing/2014/main" id="{7A772CF1-4F53-6BA2-AB8C-62014269EAF8}"/>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直接连接符 200">
                <a:extLst>
                  <a:ext uri="{FF2B5EF4-FFF2-40B4-BE49-F238E27FC236}">
                    <a16:creationId xmlns:a16="http://schemas.microsoft.com/office/drawing/2014/main" id="{D38653F1-D66D-E349-FF01-6BF7245CC9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311" name="图片 310">
            <a:extLst>
              <a:ext uri="{FF2B5EF4-FFF2-40B4-BE49-F238E27FC236}">
                <a16:creationId xmlns:a16="http://schemas.microsoft.com/office/drawing/2014/main" id="{51C6884F-7110-48B1-AB17-536354D580E6}"/>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312" name="竖排文字占位符 2">
            <a:extLst>
              <a:ext uri="{FF2B5EF4-FFF2-40B4-BE49-F238E27FC236}">
                <a16:creationId xmlns:a16="http://schemas.microsoft.com/office/drawing/2014/main" id="{63F8BBD9-845B-4646-ADB9-6EF917293DCC}"/>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268056156"/>
      </p:ext>
    </p:extLst>
  </p:cSld>
  <p:clrMapOvr>
    <a:masterClrMapping/>
  </p:clrMapOvr>
  <p:extLst>
    <p:ext uri="{DCECCB84-F9BA-43D5-87BE-67443E8EF086}">
      <p15:sldGuideLst xmlns:p15="http://schemas.microsoft.com/office/powerpoint/2012/main">
        <p15:guide id="1" orient="horz" pos="2160">
          <p15:clr>
            <a:srgbClr val="FBAE40"/>
          </p15:clr>
        </p15:guide>
        <p15:guide id="2" pos="52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9685B19-E0EB-B669-DFAA-220DFA7E23AB}"/>
              </a:ext>
            </a:extLst>
          </p:cNvPr>
          <p:cNvSpPr txBox="1"/>
          <p:nvPr userDrawn="1"/>
        </p:nvSpPr>
        <p:spPr>
          <a:xfrm>
            <a:off x="8055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3.</a:t>
            </a:r>
            <a:r>
              <a:rPr lang="zh-CN" altLang="en-US" sz="4400" dirty="0">
                <a:solidFill>
                  <a:srgbClr val="DD6D21"/>
                </a:solidFill>
                <a:latin typeface="黑体" panose="02010609060101010101" pitchFamily="49" charset="-122"/>
                <a:ea typeface="黑体" panose="02010609060101010101" pitchFamily="49" charset="-122"/>
              </a:rPr>
              <a:t>历史沿革</a:t>
            </a:r>
          </a:p>
        </p:txBody>
      </p:sp>
      <p:sp>
        <p:nvSpPr>
          <p:cNvPr id="11" name="矩形 10">
            <a:extLst>
              <a:ext uri="{FF2B5EF4-FFF2-40B4-BE49-F238E27FC236}">
                <a16:creationId xmlns:a16="http://schemas.microsoft.com/office/drawing/2014/main" id="{F7406558-E698-3969-D0CE-20B186B20296}"/>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6408D1-D305-2DE9-022B-38ADED8DF7DA}"/>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7D6CF3B7-CF32-CF77-8DCC-2CD28A50E031}"/>
              </a:ext>
            </a:extLst>
          </p:cNvPr>
          <p:cNvGrpSpPr/>
          <p:nvPr userDrawn="1"/>
        </p:nvGrpSpPr>
        <p:grpSpPr>
          <a:xfrm>
            <a:off x="-270289" y="6463288"/>
            <a:ext cx="1187450" cy="127295"/>
            <a:chOff x="-260350" y="6426200"/>
            <a:chExt cx="1218293" cy="120945"/>
          </a:xfrm>
        </p:grpSpPr>
        <p:cxnSp>
          <p:nvCxnSpPr>
            <p:cNvPr id="14" name="直接连接符 13">
              <a:extLst>
                <a:ext uri="{FF2B5EF4-FFF2-40B4-BE49-F238E27FC236}">
                  <a16:creationId xmlns:a16="http://schemas.microsoft.com/office/drawing/2014/main" id="{D70F7B25-73D3-83F9-F966-204D72ADF74A}"/>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791063DE-8B55-CF65-8D07-318411199A2A}"/>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98DA8133-0CCD-0DFD-820D-CE16BD7496A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2860569D-C22A-2E77-F973-BD37B486A0E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58D5DE3F-F748-94DD-E308-4389E8D320C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87AC60C-A180-1F0C-7E55-3B7944853D0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80EEAC7-6426-8E4B-895D-9E7A83F062A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AB78F0D-D7D6-0B0A-4273-543DB7BBD1B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2F4219D-183F-8420-A97F-E1A55F9E699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D521A54C-2548-A039-7ADE-9A976F9B741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E319FB8-6510-DADB-70EF-DA24D14DC03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B183F32-5365-E1EB-05F0-8645EB090CC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A802D932-0137-5C56-1245-0465119CCCCC}"/>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F5B87C0-12C0-D545-E164-85D458E36AE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8" name="文本框 27">
            <a:extLst>
              <a:ext uri="{FF2B5EF4-FFF2-40B4-BE49-F238E27FC236}">
                <a16:creationId xmlns:a16="http://schemas.microsoft.com/office/drawing/2014/main" id="{D78A7A21-1FBD-8CC5-5F36-A8DF4A53ED56}"/>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9" name="组合 28">
            <a:extLst>
              <a:ext uri="{FF2B5EF4-FFF2-40B4-BE49-F238E27FC236}">
                <a16:creationId xmlns:a16="http://schemas.microsoft.com/office/drawing/2014/main" id="{8D73A7DA-28FC-4CCA-8B19-452D74D001FC}"/>
              </a:ext>
            </a:extLst>
          </p:cNvPr>
          <p:cNvGrpSpPr/>
          <p:nvPr userDrawn="1"/>
        </p:nvGrpSpPr>
        <p:grpSpPr>
          <a:xfrm>
            <a:off x="2959034" y="6463288"/>
            <a:ext cx="1187450" cy="127295"/>
            <a:chOff x="-260350" y="6426200"/>
            <a:chExt cx="1218293" cy="120945"/>
          </a:xfrm>
        </p:grpSpPr>
        <p:cxnSp>
          <p:nvCxnSpPr>
            <p:cNvPr id="30" name="直接连接符 29">
              <a:extLst>
                <a:ext uri="{FF2B5EF4-FFF2-40B4-BE49-F238E27FC236}">
                  <a16:creationId xmlns:a16="http://schemas.microsoft.com/office/drawing/2014/main" id="{C04EE3C9-9C28-7AB2-D06A-C9D4E476F19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D7C54D60-7D3A-7C80-6DD1-6E459F96957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FAC1D9D2-1B02-777E-2DAC-E9AFD211CF6E}"/>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E11CF7A-6F17-A93F-310A-9CCF373342C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9200851F-8DCF-C7D1-DF78-8AF920B003D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8C16C75F-2141-34AC-291D-3EF5AEF2B35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3B01ABD4-B716-FE96-652A-1FF119E898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57DBC3F4-3064-CA4D-521A-FB02B2F1519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2099EB6B-492D-63D6-9209-AFCE13AB51C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1810617-5464-1334-C7FF-89C83664575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7D777707-254E-1311-9CB9-6E46892AA95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C7BD1341-EC71-576E-1CF1-0317FD3E376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6E3FA28-161D-0242-92A0-43D10164610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9C2C426C-6D62-55AB-10AC-1363A727A79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4" name="组合 43">
            <a:extLst>
              <a:ext uri="{FF2B5EF4-FFF2-40B4-BE49-F238E27FC236}">
                <a16:creationId xmlns:a16="http://schemas.microsoft.com/office/drawing/2014/main" id="{4CB0D9E1-6755-55CA-3C1C-B1A9279A4781}"/>
              </a:ext>
            </a:extLst>
          </p:cNvPr>
          <p:cNvGrpSpPr/>
          <p:nvPr userDrawn="1"/>
        </p:nvGrpSpPr>
        <p:grpSpPr>
          <a:xfrm>
            <a:off x="4121912" y="6463288"/>
            <a:ext cx="1187450" cy="127295"/>
            <a:chOff x="-260350" y="6426200"/>
            <a:chExt cx="1218293" cy="120945"/>
          </a:xfrm>
        </p:grpSpPr>
        <p:cxnSp>
          <p:nvCxnSpPr>
            <p:cNvPr id="45" name="直接连接符 44">
              <a:extLst>
                <a:ext uri="{FF2B5EF4-FFF2-40B4-BE49-F238E27FC236}">
                  <a16:creationId xmlns:a16="http://schemas.microsoft.com/office/drawing/2014/main" id="{16F38950-D15B-2B72-6D5A-F2411E2A275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DFE60555-2D7F-5EC8-C835-817FCEF973A2}"/>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66962A3-D3CB-5775-463F-10CCED11FC07}"/>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84A899B3-6B7B-1F15-5558-68EDDB8AB97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353D310A-C2E6-BC7C-636A-81C71A17C890}"/>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37BB6D5C-99DC-A969-A156-E2731CBC7852}"/>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BD54CB8B-CFAC-3D3B-5F7A-D435C4825F8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0E3F3955-CF09-9F7C-DBCB-CA31331D029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51276B2C-5749-E170-4386-DC9CF1CAA9AB}"/>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19A2AD26-76B6-2E0B-AB76-D9FD9C8F72F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3B46261C-FF15-2494-B98C-4E3EF9912741}"/>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D511ABDB-A85A-6D57-EB46-37E8291AFE2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EA54F860-9727-E1E0-A6B3-A65426D8968C}"/>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ED42EF7B-D9B3-185A-9C9D-FABFD787098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59" name="组合 58">
            <a:extLst>
              <a:ext uri="{FF2B5EF4-FFF2-40B4-BE49-F238E27FC236}">
                <a16:creationId xmlns:a16="http://schemas.microsoft.com/office/drawing/2014/main" id="{1C1A3B53-2EE6-8D3E-1040-A29B08F53471}"/>
              </a:ext>
            </a:extLst>
          </p:cNvPr>
          <p:cNvGrpSpPr/>
          <p:nvPr userDrawn="1"/>
        </p:nvGrpSpPr>
        <p:grpSpPr>
          <a:xfrm>
            <a:off x="5284790" y="6463288"/>
            <a:ext cx="1187450" cy="127295"/>
            <a:chOff x="-260350" y="6426200"/>
            <a:chExt cx="1218293" cy="120945"/>
          </a:xfrm>
        </p:grpSpPr>
        <p:cxnSp>
          <p:nvCxnSpPr>
            <p:cNvPr id="60" name="直接连接符 59">
              <a:extLst>
                <a:ext uri="{FF2B5EF4-FFF2-40B4-BE49-F238E27FC236}">
                  <a16:creationId xmlns:a16="http://schemas.microsoft.com/office/drawing/2014/main" id="{AAA91C9E-5267-71D8-1EDB-2CF1683A188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7B514832-F541-C683-B7DB-49710EB97D0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C8F428A9-BE52-02C7-2189-F80AD93BD3B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D48035AF-61AD-D8BC-9B88-EC326A908A50}"/>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675A694E-4DEA-5646-A423-792DB1087EA2}"/>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15382A38-5C94-EFA5-1B84-D828D4AF85C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024CA3A5-7EBB-774C-F0D4-11DE1AE09C9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E0A2E2EE-E811-7442-9C61-1B4AAEB3B5A4}"/>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73AE9CAB-27D4-7EE7-6624-5C6C170B253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4A673AD-07AE-A080-9709-585634C7E0A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A7506CA1-90CB-7823-5443-3A75DD15923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55F3D947-B568-28ED-D437-87476740A17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12C6FAC-8B5F-367C-F5DB-0F2EE1E310D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121CB66A-194F-3D8E-4E45-32511EB368E6}"/>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74" name="组合 73">
            <a:extLst>
              <a:ext uri="{FF2B5EF4-FFF2-40B4-BE49-F238E27FC236}">
                <a16:creationId xmlns:a16="http://schemas.microsoft.com/office/drawing/2014/main" id="{5D65EF7D-EAA1-6A62-8D95-8EB3812E2680}"/>
              </a:ext>
            </a:extLst>
          </p:cNvPr>
          <p:cNvGrpSpPr/>
          <p:nvPr userDrawn="1"/>
        </p:nvGrpSpPr>
        <p:grpSpPr>
          <a:xfrm>
            <a:off x="6447668" y="6463288"/>
            <a:ext cx="1187450" cy="127295"/>
            <a:chOff x="-260350" y="6426200"/>
            <a:chExt cx="1218293" cy="120945"/>
          </a:xfrm>
        </p:grpSpPr>
        <p:cxnSp>
          <p:nvCxnSpPr>
            <p:cNvPr id="75" name="直接连接符 74">
              <a:extLst>
                <a:ext uri="{FF2B5EF4-FFF2-40B4-BE49-F238E27FC236}">
                  <a16:creationId xmlns:a16="http://schemas.microsoft.com/office/drawing/2014/main" id="{E284191A-DF5D-27E2-6BDC-10D265E4605A}"/>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3E67963A-E6F0-6738-BD98-F1A7E4745B12}"/>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8129F8A7-2CCD-BF24-2384-002054680B2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437F9FFB-C513-4D9A-E837-F037DC7B4EC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008036FA-D6A3-ED38-ACF3-BC66523F600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8F7B8B83-0292-598A-08D5-A0C6D2690EC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99A1096D-046F-F458-7363-39FC7B0F7351}"/>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D36265C-0ACF-B27E-EF77-BE6E51D1C27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B6ED1137-F722-C5D0-68DF-1F63B2C76B7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E179D73B-02A0-727E-163D-32162D950B85}"/>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6E553E90-8B08-339A-3E77-17909D5767C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4549000E-5E68-C834-C279-BF55E140E0F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86CD04FE-A5E4-EB96-BF64-5178A2C2642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FE9BEED-27A9-AAF7-6CE2-EEC313A3E373}"/>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89" name="组合 88">
            <a:extLst>
              <a:ext uri="{FF2B5EF4-FFF2-40B4-BE49-F238E27FC236}">
                <a16:creationId xmlns:a16="http://schemas.microsoft.com/office/drawing/2014/main" id="{C6EE27A6-8712-2576-A43A-F10255511608}"/>
              </a:ext>
            </a:extLst>
          </p:cNvPr>
          <p:cNvGrpSpPr/>
          <p:nvPr userDrawn="1"/>
        </p:nvGrpSpPr>
        <p:grpSpPr>
          <a:xfrm>
            <a:off x="7610546" y="6463288"/>
            <a:ext cx="1187450" cy="127295"/>
            <a:chOff x="-260350" y="6426200"/>
            <a:chExt cx="1218293" cy="120945"/>
          </a:xfrm>
        </p:grpSpPr>
        <p:cxnSp>
          <p:nvCxnSpPr>
            <p:cNvPr id="90" name="直接连接符 89">
              <a:extLst>
                <a:ext uri="{FF2B5EF4-FFF2-40B4-BE49-F238E27FC236}">
                  <a16:creationId xmlns:a16="http://schemas.microsoft.com/office/drawing/2014/main" id="{36292CE1-FB3F-AD8F-199A-5A02BB5B721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C1E94B87-8637-DD38-1C59-794968F16A5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74225844-A06A-7B34-A21E-FB995DB94F0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F0DAC7F1-20A5-A1B5-C434-6ABFD48360C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A9E5FFBC-E9B8-F08E-9BDF-4C2CE94CC35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C20F4090-477A-4B38-D237-EC49561EF3B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E75FB07C-5BEE-9F18-81DE-F3901CB143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7CC04D5E-1B2F-D0AB-26BA-D948F7DB87C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3EA26F50-AC2C-FCC0-C89B-24D4A0955F8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0693F78A-7BEE-943C-6DB0-5C0A1ED93C1E}"/>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337DB28F-A06F-3B67-E16B-764B2F0D2F0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6E1F4742-E6A5-8BEF-BFA0-F4AB3AE4D6C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144D7607-7194-A56C-C6D2-0F4DB56ED0F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AFC218D4-524C-00DF-1FEB-91225C01EB0C}"/>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04" name="组合 103">
            <a:extLst>
              <a:ext uri="{FF2B5EF4-FFF2-40B4-BE49-F238E27FC236}">
                <a16:creationId xmlns:a16="http://schemas.microsoft.com/office/drawing/2014/main" id="{AFE55EFC-2380-43F0-5EBB-A895B0FBFB75}"/>
              </a:ext>
            </a:extLst>
          </p:cNvPr>
          <p:cNvGrpSpPr/>
          <p:nvPr userDrawn="1"/>
        </p:nvGrpSpPr>
        <p:grpSpPr>
          <a:xfrm>
            <a:off x="8773424" y="6463288"/>
            <a:ext cx="1187450" cy="127295"/>
            <a:chOff x="-260350" y="6426200"/>
            <a:chExt cx="1218293" cy="120945"/>
          </a:xfrm>
        </p:grpSpPr>
        <p:cxnSp>
          <p:nvCxnSpPr>
            <p:cNvPr id="105" name="直接连接符 104">
              <a:extLst>
                <a:ext uri="{FF2B5EF4-FFF2-40B4-BE49-F238E27FC236}">
                  <a16:creationId xmlns:a16="http://schemas.microsoft.com/office/drawing/2014/main" id="{6ADCAA81-B65F-E525-DD46-A481481BBF1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7C4A1FD2-BF58-13D5-40A1-9CAE2B5CD928}"/>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23F74A2D-7BFE-2F41-6378-8F2754935F3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D9144950-DD5C-5770-A923-DDCEF0A42A9D}"/>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356A6DF0-455B-80C5-1C74-D2E57934115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B0850942-312D-682A-651F-9CAB59C4533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FBE927B-B5E0-215F-D35E-D8FC307C20F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12F3B578-C0DE-810F-13B8-6329FC9E274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816D247A-5FEB-6B36-C951-9E0795425C0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FDF93A90-E8E2-346C-2150-6AC45260620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44725071-51BB-1F6E-65F7-060ADDF04F7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69F6C57A-E971-09E5-5DFA-B1A58E7706A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17BC6D57-8FA7-5A8B-DA08-5BDED264042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1A877E3F-CACF-570A-916D-4BAAD22F5BE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19" name="组合 118">
            <a:extLst>
              <a:ext uri="{FF2B5EF4-FFF2-40B4-BE49-F238E27FC236}">
                <a16:creationId xmlns:a16="http://schemas.microsoft.com/office/drawing/2014/main" id="{914C19C3-303B-7715-47C1-F1FF89C77E5C}"/>
              </a:ext>
            </a:extLst>
          </p:cNvPr>
          <p:cNvGrpSpPr/>
          <p:nvPr userDrawn="1"/>
        </p:nvGrpSpPr>
        <p:grpSpPr>
          <a:xfrm>
            <a:off x="9936302" y="6463288"/>
            <a:ext cx="1187450" cy="127295"/>
            <a:chOff x="-260350" y="6426200"/>
            <a:chExt cx="1218293" cy="120945"/>
          </a:xfrm>
        </p:grpSpPr>
        <p:cxnSp>
          <p:nvCxnSpPr>
            <p:cNvPr id="120" name="直接连接符 119">
              <a:extLst>
                <a:ext uri="{FF2B5EF4-FFF2-40B4-BE49-F238E27FC236}">
                  <a16:creationId xmlns:a16="http://schemas.microsoft.com/office/drawing/2014/main" id="{FAE47E3F-F8F0-3528-F6B5-15F53A8CF4A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01C10A38-1FCB-0194-3E30-49E09B23D573}"/>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8FE4417D-8878-6E27-AEE0-EC6531D00ED9}"/>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90E243CC-063F-C4AD-447B-F49FC6E0121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48953BA3-B1D2-DAAA-F4C5-9500DA8325BC}"/>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C04B370A-2C33-039C-06F5-C4B5E2DAFEA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48132991-6824-F77B-CD2C-6EEAB3BDCFA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A64166BC-0AB2-1AC9-1919-EF3A87F4526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552D97B0-21A2-ECDA-A3BE-7568378A47C3}"/>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BE050761-DBFF-49C1-6CC2-D2DD3636A35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3CA6BAAE-09D7-C56A-087A-B72019DE153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63DE319A-3CFA-BF98-3605-238D1D5AC3C8}"/>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3B1120A0-3B5C-F26A-6255-A2257138C33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A4F9B3E2-57ED-EDA2-453C-D50E1239217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34" name="组合 133">
            <a:extLst>
              <a:ext uri="{FF2B5EF4-FFF2-40B4-BE49-F238E27FC236}">
                <a16:creationId xmlns:a16="http://schemas.microsoft.com/office/drawing/2014/main" id="{63FDC4A3-C12D-60C2-0C22-5EB4A63553E9}"/>
              </a:ext>
            </a:extLst>
          </p:cNvPr>
          <p:cNvGrpSpPr/>
          <p:nvPr userDrawn="1"/>
        </p:nvGrpSpPr>
        <p:grpSpPr>
          <a:xfrm>
            <a:off x="11099180" y="6463288"/>
            <a:ext cx="1187450" cy="127295"/>
            <a:chOff x="-260350" y="6426200"/>
            <a:chExt cx="1218293" cy="120945"/>
          </a:xfrm>
        </p:grpSpPr>
        <p:cxnSp>
          <p:nvCxnSpPr>
            <p:cNvPr id="135" name="直接连接符 134">
              <a:extLst>
                <a:ext uri="{FF2B5EF4-FFF2-40B4-BE49-F238E27FC236}">
                  <a16:creationId xmlns:a16="http://schemas.microsoft.com/office/drawing/2014/main" id="{5F700958-E84F-8C62-42F8-51B526069F33}"/>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F36CD42-609C-66DD-E629-740E97154BD7}"/>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5B5478DB-E253-71FE-DEC4-08A8DA19ECA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32338079-B9D8-956A-92DB-52A0E3BA858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91BD9B6C-2769-0D79-FB37-E279C6245AD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50D004FE-94A8-E95A-1CD2-3C609D8D714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54995E8A-D883-52F2-289A-E66711A21D54}"/>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C437783F-26B5-95D6-E3CA-F5C70C01D2E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82660615-0C9C-3A02-9DB5-74CEBE81244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E7DA7AD3-C45E-C904-46E6-2E6CF6A40CD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DE3A18DD-CFAA-6D5A-2C9C-17EA22CB7F6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B7EB164E-57DC-4FB2-11C6-22EC5EF0150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6EEF6359-E2FF-BE7E-6A0E-EAE9DB7A540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01CC45E9-93BF-B4FB-09A7-6E2566D0F5F0}"/>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pic>
        <p:nvPicPr>
          <p:cNvPr id="149" name="图片 148">
            <a:extLst>
              <a:ext uri="{FF2B5EF4-FFF2-40B4-BE49-F238E27FC236}">
                <a16:creationId xmlns:a16="http://schemas.microsoft.com/office/drawing/2014/main" id="{F01024DC-33D7-4738-A873-D0A2348171FF}"/>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0" name="竖排文字占位符 2">
            <a:extLst>
              <a:ext uri="{FF2B5EF4-FFF2-40B4-BE49-F238E27FC236}">
                <a16:creationId xmlns:a16="http://schemas.microsoft.com/office/drawing/2014/main" id="{3CC7C9E6-279A-44DC-AC7A-BB420DE19C4F}"/>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311714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17EBC64-7232-39AE-46EF-EAD1D40643FB}"/>
              </a:ext>
            </a:extLst>
          </p:cNvPr>
          <p:cNvSpPr txBox="1"/>
          <p:nvPr userDrawn="1"/>
        </p:nvSpPr>
        <p:spPr>
          <a:xfrm>
            <a:off x="8436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1.</a:t>
            </a:r>
            <a:r>
              <a:rPr lang="zh-CN" altLang="en-US" sz="4400" dirty="0">
                <a:solidFill>
                  <a:srgbClr val="DD6D21"/>
                </a:solidFill>
                <a:latin typeface="黑体" panose="02010609060101010101" pitchFamily="49" charset="-122"/>
                <a:ea typeface="黑体" panose="02010609060101010101" pitchFamily="49" charset="-122"/>
              </a:rPr>
              <a:t>背景知识</a:t>
            </a:r>
          </a:p>
        </p:txBody>
      </p:sp>
      <p:sp>
        <p:nvSpPr>
          <p:cNvPr id="12" name="矩形 11">
            <a:extLst>
              <a:ext uri="{FF2B5EF4-FFF2-40B4-BE49-F238E27FC236}">
                <a16:creationId xmlns:a16="http://schemas.microsoft.com/office/drawing/2014/main" id="{E87A8420-E472-96FC-A8F5-BD2B6B5992BF}"/>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10FFC44-0011-FC4B-EDEE-E67EDCE18411}"/>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EFB331DB-F6A8-DEC9-15E5-1ED3E015539A}"/>
              </a:ext>
            </a:extLst>
          </p:cNvPr>
          <p:cNvGrpSpPr/>
          <p:nvPr userDrawn="1"/>
        </p:nvGrpSpPr>
        <p:grpSpPr>
          <a:xfrm>
            <a:off x="-270289" y="6463288"/>
            <a:ext cx="1187450" cy="127295"/>
            <a:chOff x="-260350" y="6426200"/>
            <a:chExt cx="1218293" cy="120945"/>
          </a:xfrm>
        </p:grpSpPr>
        <p:cxnSp>
          <p:nvCxnSpPr>
            <p:cNvPr id="15" name="直接连接符 14">
              <a:extLst>
                <a:ext uri="{FF2B5EF4-FFF2-40B4-BE49-F238E27FC236}">
                  <a16:creationId xmlns:a16="http://schemas.microsoft.com/office/drawing/2014/main" id="{EA67BCC9-5F28-21AC-F13F-A422AB61081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7B53DAC1-2C22-563C-59B8-3B3F07594536}"/>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780125E9-5901-173C-40F4-1F2CF0DCE7F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A6C1489B-74B3-D2C4-3B1F-6105EEA4A46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B0B882F-C8AE-DF51-5B26-7845D7A8B9E5}"/>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063E54CD-5F1D-A88A-826F-FAA943F4A9F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A00B7078-98C5-71A3-68BD-41B8DDC1450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8C6E0911-6333-8B37-9F41-948FCB55E90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979837AE-6772-DF35-202D-67B220E9604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148C935-2CF6-D918-DAD5-562F8EC7832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BD4C0C8-F837-E9C3-5D1A-D94B9828E3C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C0999E33-1B5B-2ED7-67D5-4DCE7C483179}"/>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CCC8406-7336-D030-1DFF-CE42AC4BF32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1A59AAF-A650-4681-E097-ECB10E55FA4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9" name="文本框 28">
            <a:extLst>
              <a:ext uri="{FF2B5EF4-FFF2-40B4-BE49-F238E27FC236}">
                <a16:creationId xmlns:a16="http://schemas.microsoft.com/office/drawing/2014/main" id="{DC4E2778-785B-15FC-4AF3-9F3DC7320F45}"/>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0" name="组合 29">
            <a:extLst>
              <a:ext uri="{FF2B5EF4-FFF2-40B4-BE49-F238E27FC236}">
                <a16:creationId xmlns:a16="http://schemas.microsoft.com/office/drawing/2014/main" id="{A898AC5E-03ED-560A-8527-CDF17F9A1193}"/>
              </a:ext>
            </a:extLst>
          </p:cNvPr>
          <p:cNvGrpSpPr/>
          <p:nvPr userDrawn="1"/>
        </p:nvGrpSpPr>
        <p:grpSpPr>
          <a:xfrm>
            <a:off x="2959034" y="6463288"/>
            <a:ext cx="9327596" cy="127295"/>
            <a:chOff x="2959034" y="6463288"/>
            <a:chExt cx="9327596" cy="127295"/>
          </a:xfrm>
        </p:grpSpPr>
        <p:grpSp>
          <p:nvGrpSpPr>
            <p:cNvPr id="31" name="组合 30">
              <a:extLst>
                <a:ext uri="{FF2B5EF4-FFF2-40B4-BE49-F238E27FC236}">
                  <a16:creationId xmlns:a16="http://schemas.microsoft.com/office/drawing/2014/main" id="{BD5BA8B5-0A9C-2CEB-8A50-A8B2DCA70827}"/>
                </a:ext>
              </a:extLst>
            </p:cNvPr>
            <p:cNvGrpSpPr/>
            <p:nvPr/>
          </p:nvGrpSpPr>
          <p:grpSpPr>
            <a:xfrm>
              <a:off x="2959034" y="6463288"/>
              <a:ext cx="1187450" cy="127295"/>
              <a:chOff x="-260350" y="6426200"/>
              <a:chExt cx="1218293" cy="120945"/>
            </a:xfrm>
          </p:grpSpPr>
          <p:cxnSp>
            <p:nvCxnSpPr>
              <p:cNvPr id="137" name="直接连接符 136">
                <a:extLst>
                  <a:ext uri="{FF2B5EF4-FFF2-40B4-BE49-F238E27FC236}">
                    <a16:creationId xmlns:a16="http://schemas.microsoft.com/office/drawing/2014/main" id="{CAE2A16C-62C4-6843-303B-AA915AE766A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CABC9F94-3A40-0359-7415-4A6972AF3B83}"/>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84E9DE45-94DD-25E5-A594-A596C927D67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4B4F69B6-EFEB-4E28-6868-73808639777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13157BF8-F9E3-A254-59A3-5547A0FEAD0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2889BED2-06DA-32B5-5186-A513856803E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2232D167-00CD-F725-A5A5-6D0055F34FA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0AD9DA3B-19D6-43EF-2BA8-9029DA76E55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E83768AD-3791-B083-3F0B-0D64B10D960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277EC02A-992C-4BE9-B45B-595F3AFD0D3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47E50103-5E98-7B41-D663-379C795CFD2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35ABBA03-7ACD-43A3-121A-ABFC07B7CEE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62068DD7-3AD7-A1AE-C3BC-F746FD3F6D0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71028306-6AF2-5189-1C8E-EB4C8187BB6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AE810B88-48F2-88A4-9C8F-D5B3D881B7CF}"/>
                </a:ext>
              </a:extLst>
            </p:cNvPr>
            <p:cNvGrpSpPr/>
            <p:nvPr/>
          </p:nvGrpSpPr>
          <p:grpSpPr>
            <a:xfrm>
              <a:off x="4121912" y="6463288"/>
              <a:ext cx="1187450" cy="127295"/>
              <a:chOff x="-260350" y="6426200"/>
              <a:chExt cx="1218293" cy="120945"/>
            </a:xfrm>
          </p:grpSpPr>
          <p:cxnSp>
            <p:nvCxnSpPr>
              <p:cNvPr id="123" name="直接连接符 122">
                <a:extLst>
                  <a:ext uri="{FF2B5EF4-FFF2-40B4-BE49-F238E27FC236}">
                    <a16:creationId xmlns:a16="http://schemas.microsoft.com/office/drawing/2014/main" id="{99716FFE-0A39-9A01-8414-4CD0F48AFDD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E9188EE4-554D-99D7-756A-FC8A597A2A2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A4BC560C-D47B-6FE2-AE57-C0483DCF344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D40A13B1-4CAD-E9F9-6E26-29CF19FC4D23}"/>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9E7934B0-1667-71D3-A1B6-AC7ACF70F35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A03AE9C3-3A82-6D44-24AF-87F445A5C71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0B538967-1672-D063-1BEB-6740A4A18E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A082656B-1418-EF40-27A3-48748216525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AE2DC808-1C55-3E99-DCD0-C7E941A9E153}"/>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91E0B35D-1200-6FC5-C83E-576F5F99CC7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D9BB6A81-0282-2D0F-830B-81E05D9732E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3F7BB022-5CD3-21FA-2DAA-629839510CEB}"/>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437149AF-0EF6-15E1-5758-F544D828859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22E028E-DC06-C17E-B889-8DD3F434679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a:extLst>
                <a:ext uri="{FF2B5EF4-FFF2-40B4-BE49-F238E27FC236}">
                  <a16:creationId xmlns:a16="http://schemas.microsoft.com/office/drawing/2014/main" id="{484EC0CA-FDDC-407F-12AF-31CFAD9EE183}"/>
                </a:ext>
              </a:extLst>
            </p:cNvPr>
            <p:cNvGrpSpPr/>
            <p:nvPr/>
          </p:nvGrpSpPr>
          <p:grpSpPr>
            <a:xfrm>
              <a:off x="5284790" y="6463288"/>
              <a:ext cx="1187450" cy="127295"/>
              <a:chOff x="-260350" y="6426200"/>
              <a:chExt cx="1218293" cy="120945"/>
            </a:xfrm>
          </p:grpSpPr>
          <p:cxnSp>
            <p:nvCxnSpPr>
              <p:cNvPr id="109" name="直接连接符 108">
                <a:extLst>
                  <a:ext uri="{FF2B5EF4-FFF2-40B4-BE49-F238E27FC236}">
                    <a16:creationId xmlns:a16="http://schemas.microsoft.com/office/drawing/2014/main" id="{CB36D45F-7958-99BB-43E3-37C5BFA116C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BF5AC6AA-5227-DE23-10B2-BFEFA2A10FA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D4E3A7D5-6584-1451-A5B9-73B11513714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D34908E1-701F-30FC-A7F4-CFFDAF7EA51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28342788-99D5-CB92-6937-E362F232A62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65994171-3C8B-8065-B602-2504F04759E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8C9AC03B-B1DA-762B-D410-B488CED6E1E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15949265-7746-9C3C-77A0-72E1DCADE3B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23967960-788A-0DE4-FB29-39243E33A63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5682DB8F-D983-806E-B4BE-1CCD010DA63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10A4B9BF-AC94-8F5C-BA85-1957167CA5B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AA6B7556-6A7C-38AD-2261-0CE38E65DB1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1A73FC0-67E1-657E-99A5-291CDCCDEC7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479DAD91-89DE-16B2-7A04-D2CCAD0E3F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4" name="组合 33">
              <a:extLst>
                <a:ext uri="{FF2B5EF4-FFF2-40B4-BE49-F238E27FC236}">
                  <a16:creationId xmlns:a16="http://schemas.microsoft.com/office/drawing/2014/main" id="{00E71792-35CD-2907-00F4-033A22BF3A67}"/>
                </a:ext>
              </a:extLst>
            </p:cNvPr>
            <p:cNvGrpSpPr/>
            <p:nvPr/>
          </p:nvGrpSpPr>
          <p:grpSpPr>
            <a:xfrm>
              <a:off x="6447668" y="6463288"/>
              <a:ext cx="1187450" cy="127295"/>
              <a:chOff x="-260350" y="6426200"/>
              <a:chExt cx="1218293" cy="120945"/>
            </a:xfrm>
          </p:grpSpPr>
          <p:cxnSp>
            <p:nvCxnSpPr>
              <p:cNvPr id="95" name="直接连接符 94">
                <a:extLst>
                  <a:ext uri="{FF2B5EF4-FFF2-40B4-BE49-F238E27FC236}">
                    <a16:creationId xmlns:a16="http://schemas.microsoft.com/office/drawing/2014/main" id="{EF400AC5-D668-AA41-EBB2-D5D61BC3F3C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D48CCC0C-696E-16AC-6A5A-71C5C268036B}"/>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C0F91CC4-D7A6-3006-E249-658946D1BA6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D06D17A2-3AE5-253A-188B-2D45C658167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E7C82541-82CD-9C11-FB87-A36B4A2491D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7E57227B-E723-DEA5-0C45-2AF536B74F1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1FFC1B4F-E469-8C1B-2D72-5A0D8DA7563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7BAC7FB5-1AD4-B1EC-D384-5F6BA4AF594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4DECC84-1FEB-C303-6EEE-31E67A9D654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67DD4C49-B03A-28C3-69DD-E9A063359B3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EDC13C93-3FE0-B688-66E1-66B197ACC48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3344B98-D8C2-ECD0-BCBD-2DDEC868DCF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348EEF7D-9CEA-0E9C-7B48-29F4BD2A75C9}"/>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1F67DCE9-A0C5-33C8-A30D-606750EC54E0}"/>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a:extLst>
                <a:ext uri="{FF2B5EF4-FFF2-40B4-BE49-F238E27FC236}">
                  <a16:creationId xmlns:a16="http://schemas.microsoft.com/office/drawing/2014/main" id="{DFE454CF-DF71-13AC-EB6F-7FD6C9BF7D94}"/>
                </a:ext>
              </a:extLst>
            </p:cNvPr>
            <p:cNvGrpSpPr/>
            <p:nvPr/>
          </p:nvGrpSpPr>
          <p:grpSpPr>
            <a:xfrm>
              <a:off x="7610546" y="6463288"/>
              <a:ext cx="1187450" cy="127295"/>
              <a:chOff x="-260350" y="6426200"/>
              <a:chExt cx="1218293" cy="120945"/>
            </a:xfrm>
          </p:grpSpPr>
          <p:cxnSp>
            <p:nvCxnSpPr>
              <p:cNvPr id="81" name="直接连接符 80">
                <a:extLst>
                  <a:ext uri="{FF2B5EF4-FFF2-40B4-BE49-F238E27FC236}">
                    <a16:creationId xmlns:a16="http://schemas.microsoft.com/office/drawing/2014/main" id="{77FCB35C-5ADC-D7FE-E53B-BBA1188CEFF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98CBBB4-9E04-369A-BA65-CCFF08C5723D}"/>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2FD9C0B1-A0EA-E217-8FD1-24863B2418E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584D3588-1D6E-F8D0-40A2-DEBD240BE554}"/>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B1112E2E-AFBC-9B49-5E1E-FAED3541189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F2ABE832-BC05-1860-B652-809E0757934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B4926402-C869-B83D-23B8-6AF9423C8714}"/>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B4E27ECE-2A7F-9A53-728A-6FF188C46FDD}"/>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09731DC2-9017-B40D-2559-9042DCFE25AC}"/>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AE84BA11-D8E5-1A08-25C5-E20EAC9D30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B6F67A90-79B4-7647-F36B-BCA044ED895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6CFC71B8-25A9-7C84-940E-C3A63D805E8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19D4E599-0DCC-496A-3FCF-81DE639DD7B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FF4354A4-A0C4-28B7-4C10-DC854DF8567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a:extLst>
                <a:ext uri="{FF2B5EF4-FFF2-40B4-BE49-F238E27FC236}">
                  <a16:creationId xmlns:a16="http://schemas.microsoft.com/office/drawing/2014/main" id="{9495A22F-3303-E3AC-9C34-DF0990F4D2FC}"/>
                </a:ext>
              </a:extLst>
            </p:cNvPr>
            <p:cNvGrpSpPr/>
            <p:nvPr/>
          </p:nvGrpSpPr>
          <p:grpSpPr>
            <a:xfrm>
              <a:off x="8773424" y="6463288"/>
              <a:ext cx="1187450" cy="127295"/>
              <a:chOff x="-260350" y="6426200"/>
              <a:chExt cx="1218293" cy="120945"/>
            </a:xfrm>
          </p:grpSpPr>
          <p:cxnSp>
            <p:nvCxnSpPr>
              <p:cNvPr id="67" name="直接连接符 66">
                <a:extLst>
                  <a:ext uri="{FF2B5EF4-FFF2-40B4-BE49-F238E27FC236}">
                    <a16:creationId xmlns:a16="http://schemas.microsoft.com/office/drawing/2014/main" id="{759FD022-A16E-C22D-73B2-24FF174C4422}"/>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B6A3232D-D721-6C90-A1FF-A5AAD3D278E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97E9046-A573-53F3-CFA1-CA49B421FBD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718B3A6D-D5C8-6C71-CA8A-E57441D34C11}"/>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FEA897E4-015A-CFAA-7784-45540338792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FB8B84F-70D1-EE30-1B89-8EEB5AF73D03}"/>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58BDCF1-94B6-A70A-6914-AA9C13714C4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2EF66D6A-268B-CF82-9D89-AF29604D6BE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26183517-0979-41DE-59E4-815AB623E0B4}"/>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E49C03B4-80B8-5B56-06B2-8DE4900BA00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2AE0B77D-B383-7347-0F4B-EBD1C7755F8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0139F23F-2F5E-1D0E-9BA3-B39625F003D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DF27B44E-23D0-C3D7-E798-2584EAF84E9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6DD96193-92BC-5E85-B044-716F136DF6E3}"/>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a:extLst>
                <a:ext uri="{FF2B5EF4-FFF2-40B4-BE49-F238E27FC236}">
                  <a16:creationId xmlns:a16="http://schemas.microsoft.com/office/drawing/2014/main" id="{8DD626B5-39A7-C090-B9B8-BE549AE11971}"/>
                </a:ext>
              </a:extLst>
            </p:cNvPr>
            <p:cNvGrpSpPr/>
            <p:nvPr/>
          </p:nvGrpSpPr>
          <p:grpSpPr>
            <a:xfrm>
              <a:off x="9936302" y="6463288"/>
              <a:ext cx="1187450" cy="127295"/>
              <a:chOff x="-260350" y="6426200"/>
              <a:chExt cx="1218293" cy="120945"/>
            </a:xfrm>
          </p:grpSpPr>
          <p:cxnSp>
            <p:nvCxnSpPr>
              <p:cNvPr id="53" name="直接连接符 52">
                <a:extLst>
                  <a:ext uri="{FF2B5EF4-FFF2-40B4-BE49-F238E27FC236}">
                    <a16:creationId xmlns:a16="http://schemas.microsoft.com/office/drawing/2014/main" id="{FA63CC64-9C2F-C9B7-C915-F174D1A9954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E4D4A626-C3E1-B8A3-B2EC-0E54C3137C8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A7341DCC-C270-5ECE-82D2-4E8915CBE5B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F504A148-268B-C5CE-3D66-8E1E0885BD4D}"/>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F925661D-433E-2316-27A8-DD2FF1B88E7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465A821-E0D8-D27E-AADA-C22DFB75B390}"/>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88E324A3-0076-58A7-5763-A219F767011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647DCAAF-8175-01FD-1AEC-49E25710BA2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E186160E-6ABD-5208-BD9E-F50CA233E73A}"/>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5E70E9B8-247F-A2B4-971D-FE448078EE76}"/>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A58AC365-623E-CA99-C7A5-0E168157923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F3678366-9E3B-F808-9E07-ACCAFFC0B503}"/>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6A775D07-A7AC-CE77-27D6-BC7F5A554FD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9B96B180-8A18-3D27-ECFC-BE976DDCD38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a:extLst>
                <a:ext uri="{FF2B5EF4-FFF2-40B4-BE49-F238E27FC236}">
                  <a16:creationId xmlns:a16="http://schemas.microsoft.com/office/drawing/2014/main" id="{CFE843CA-FA73-BC62-A374-BECD21E5DC35}"/>
                </a:ext>
              </a:extLst>
            </p:cNvPr>
            <p:cNvGrpSpPr/>
            <p:nvPr/>
          </p:nvGrpSpPr>
          <p:grpSpPr>
            <a:xfrm>
              <a:off x="11099180" y="6463288"/>
              <a:ext cx="1187450" cy="127295"/>
              <a:chOff x="-260350" y="6426200"/>
              <a:chExt cx="1218293" cy="120945"/>
            </a:xfrm>
          </p:grpSpPr>
          <p:cxnSp>
            <p:nvCxnSpPr>
              <p:cNvPr id="39" name="直接连接符 38">
                <a:extLst>
                  <a:ext uri="{FF2B5EF4-FFF2-40B4-BE49-F238E27FC236}">
                    <a16:creationId xmlns:a16="http://schemas.microsoft.com/office/drawing/2014/main" id="{623CD048-0532-3A82-EF22-98F548DAB0B9}"/>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8FB2DC77-C7C5-93EA-3522-EF1AE6276D6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7E5CC1E0-5B24-1609-3A91-A1E781D7721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E5F95B73-7C3B-25E6-47EC-C194371C5D7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2672F8E-C232-C39B-0041-33B24AAE5F6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3A72DED-3747-D7DB-B1A5-4650869A55F2}"/>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A4739AC-997D-20F8-21C9-973B1AB338C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052C685-D5D6-E9A7-3359-ABBFB5FBD9C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EF7697C9-B4C9-BBB9-B7FA-A549E77A7BD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54E32F73-3E86-6029-5E8B-D0C2B7269F2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F9DFD257-BF31-9FE9-6E19-EC57C3A901B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5DAF9F4E-537F-D8FF-516A-6245CB613DE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FB4AB163-F2A4-70B7-7635-E29FF193CBA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EC89FEB6-6238-698F-FB43-4E9E0A701188}"/>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1" name="图片 150">
            <a:extLst>
              <a:ext uri="{FF2B5EF4-FFF2-40B4-BE49-F238E27FC236}">
                <a16:creationId xmlns:a16="http://schemas.microsoft.com/office/drawing/2014/main" id="{7C7C90B2-6697-4D12-94AC-BBF1DB8E23E0}"/>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2" name="竖排文字占位符 2">
            <a:extLst>
              <a:ext uri="{FF2B5EF4-FFF2-40B4-BE49-F238E27FC236}">
                <a16:creationId xmlns:a16="http://schemas.microsoft.com/office/drawing/2014/main" id="{7B2F8DE4-6714-49C7-8022-B61C74822B72}"/>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14685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D2304-27E4-28DE-1630-B0330F5EBD6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07EC332-CE24-3F26-947E-C4F03D7CC1B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08CA3DC-BF6A-8E8E-7DFF-4F60AAB47D02}"/>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6F2CE4-3995-64F7-1C9A-C9E3662DDEA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803AF8-1E84-2FBE-8F7F-DB86DE7A8D9A}"/>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5F699E-3087-91EC-E118-817D6A35224B}"/>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2025/6/15</a:t>
            </a:fld>
            <a:endParaRPr lang="zh-CN" altLang="en-US"/>
          </a:p>
        </p:txBody>
      </p:sp>
      <p:sp>
        <p:nvSpPr>
          <p:cNvPr id="8" name="页脚占位符 7">
            <a:extLst>
              <a:ext uri="{FF2B5EF4-FFF2-40B4-BE49-F238E27FC236}">
                <a16:creationId xmlns:a16="http://schemas.microsoft.com/office/drawing/2014/main" id="{59B23E63-6430-0A4D-45E6-14C274DBF34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9C36640-CE8C-C22D-E43B-1B3CA60A797D}"/>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217972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DA77A-52A7-C8F3-848F-6B3B095C1F18}"/>
              </a:ext>
            </a:extLst>
          </p:cNvPr>
          <p:cNvSpPr>
            <a:spLocks noGrp="1"/>
          </p:cNvSpPr>
          <p:nvPr>
            <p:ph type="title"/>
          </p:nvPr>
        </p:nvSpPr>
        <p:spPr>
          <a:xfrm>
            <a:off x="954403" y="101568"/>
            <a:ext cx="10515600" cy="974758"/>
          </a:xfrm>
          <a:prstGeom prst="rect">
            <a:avLst/>
          </a:prstGeom>
        </p:spPr>
        <p:txBody>
          <a:bodyPr>
            <a:normAutofit/>
          </a:bodyPr>
          <a:lstStyle>
            <a:lvl1pPr>
              <a:defRPr lang="zh-CN" altLang="en-US" sz="4400" kern="1200" dirty="0">
                <a:solidFill>
                  <a:srgbClr val="DD6D21"/>
                </a:solidFill>
                <a:latin typeface="黑体" panose="02010609060101010101" pitchFamily="49" charset="-122"/>
                <a:ea typeface="黑体" panose="02010609060101010101" pitchFamily="49" charset="-122"/>
                <a:cs typeface="+mn-cs"/>
              </a:defRPr>
            </a:lvl1pPr>
          </a:lstStyle>
          <a:p>
            <a:r>
              <a:rPr lang="zh-CN" altLang="en-US" dirty="0"/>
              <a:t>单击此处编辑母版标题样式</a:t>
            </a:r>
          </a:p>
        </p:txBody>
      </p:sp>
      <p:sp>
        <p:nvSpPr>
          <p:cNvPr id="6" name="矩形 5">
            <a:extLst>
              <a:ext uri="{FF2B5EF4-FFF2-40B4-BE49-F238E27FC236}">
                <a16:creationId xmlns:a16="http://schemas.microsoft.com/office/drawing/2014/main" id="{ED2878E5-04F9-4681-8A5C-6B3A3FFC7DC8}"/>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559B07-6F0F-424A-8FD7-EA2C63F7594E}"/>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15DB7E0-25CC-4F10-AAC7-B2601C33F062}"/>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grpSp>
        <p:nvGrpSpPr>
          <p:cNvPr id="9" name="组合 8">
            <a:extLst>
              <a:ext uri="{FF2B5EF4-FFF2-40B4-BE49-F238E27FC236}">
                <a16:creationId xmlns:a16="http://schemas.microsoft.com/office/drawing/2014/main" id="{895B275B-6D49-4897-A11C-5479F7B6C928}"/>
              </a:ext>
            </a:extLst>
          </p:cNvPr>
          <p:cNvGrpSpPr/>
          <p:nvPr userDrawn="1"/>
        </p:nvGrpSpPr>
        <p:grpSpPr>
          <a:xfrm>
            <a:off x="-270289" y="6463288"/>
            <a:ext cx="1187450" cy="127295"/>
            <a:chOff x="-260350" y="6426200"/>
            <a:chExt cx="1218293" cy="120945"/>
          </a:xfrm>
        </p:grpSpPr>
        <p:cxnSp>
          <p:nvCxnSpPr>
            <p:cNvPr id="10" name="直接连接符 9">
              <a:extLst>
                <a:ext uri="{FF2B5EF4-FFF2-40B4-BE49-F238E27FC236}">
                  <a16:creationId xmlns:a16="http://schemas.microsoft.com/office/drawing/2014/main" id="{F5D4D0DD-3226-4F90-B108-8403B1FEEA4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2E24BB66-B00A-47E0-8659-39B36DB3E08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C6A1B044-A762-42D9-B7C6-2913724BC59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0DA935CE-9730-4BD1-929B-241365243BB4}"/>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C3641433-105F-477A-AFDE-1AFDFAF6B13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AFB625C7-1709-4CAF-948B-88772E19818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F0BE1942-242A-4E24-9395-714E2329940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44DC8068-64BE-492A-B8DB-16875EB9E86F}"/>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13283B6-0400-451C-BD1D-318C13391E4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0AA30986-807B-432D-AE18-B51E206332E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B53016BA-60DF-4BD6-84F2-222835D58FF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23F23768-8E56-480E-BC9C-DFD882B5C3F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62CF5516-0432-477D-AE5C-C45E015957F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4864D776-9674-4306-8FDA-A2F9857DCC7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4" name="文本框 23">
            <a:extLst>
              <a:ext uri="{FF2B5EF4-FFF2-40B4-BE49-F238E27FC236}">
                <a16:creationId xmlns:a16="http://schemas.microsoft.com/office/drawing/2014/main" id="{FE1DAC38-48D8-495C-8C8F-1B6CC9E664AC}"/>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5" name="组合 24">
            <a:extLst>
              <a:ext uri="{FF2B5EF4-FFF2-40B4-BE49-F238E27FC236}">
                <a16:creationId xmlns:a16="http://schemas.microsoft.com/office/drawing/2014/main" id="{380C04D6-77F5-49E6-B760-394A8442F252}"/>
              </a:ext>
            </a:extLst>
          </p:cNvPr>
          <p:cNvGrpSpPr/>
          <p:nvPr userDrawn="1"/>
        </p:nvGrpSpPr>
        <p:grpSpPr>
          <a:xfrm>
            <a:off x="2959034" y="6463288"/>
            <a:ext cx="9327596" cy="127295"/>
            <a:chOff x="2959034" y="6463288"/>
            <a:chExt cx="9327596" cy="127295"/>
          </a:xfrm>
        </p:grpSpPr>
        <p:grpSp>
          <p:nvGrpSpPr>
            <p:cNvPr id="26" name="组合 25">
              <a:extLst>
                <a:ext uri="{FF2B5EF4-FFF2-40B4-BE49-F238E27FC236}">
                  <a16:creationId xmlns:a16="http://schemas.microsoft.com/office/drawing/2014/main" id="{2ADEC0C0-6F3D-4785-9ACD-739A19F26FB4}"/>
                </a:ext>
              </a:extLst>
            </p:cNvPr>
            <p:cNvGrpSpPr/>
            <p:nvPr/>
          </p:nvGrpSpPr>
          <p:grpSpPr>
            <a:xfrm>
              <a:off x="2959034" y="6463288"/>
              <a:ext cx="1187450" cy="127295"/>
              <a:chOff x="-260350" y="6426200"/>
              <a:chExt cx="1218293" cy="120945"/>
            </a:xfrm>
          </p:grpSpPr>
          <p:cxnSp>
            <p:nvCxnSpPr>
              <p:cNvPr id="132" name="直接连接符 131">
                <a:extLst>
                  <a:ext uri="{FF2B5EF4-FFF2-40B4-BE49-F238E27FC236}">
                    <a16:creationId xmlns:a16="http://schemas.microsoft.com/office/drawing/2014/main" id="{EB431503-A696-4997-AB03-4D091FDAC60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FE2FBA70-7040-4BAE-B306-B0953EC9F12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034CC6AA-310C-4838-B061-79A912B9F3FC}"/>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178798FA-5998-49BD-A7A9-7F45303F4ED2}"/>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B58BED9-63ED-47FF-B46C-6BC8BACD7BB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7679D78D-6B5E-4DB6-8EF9-386F747D21AC}"/>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2886CB0B-74BA-40C2-A286-08AFD4D65E9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6E505016-D277-498F-BF67-41EBDF807BF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160A6BFB-8F22-4168-94B0-973C55EED52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5D466512-5F0B-4581-94C5-557C53466A7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F1C670F8-6771-4FF5-A234-9D55341842FE}"/>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61ACB3D6-D164-462E-B5A4-5BDD1E96872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4F4AB6BB-2D9E-4B78-B9D3-7733B528D59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A1C993B7-F417-40A7-9545-A02D816EC9ED}"/>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7" name="组合 26">
              <a:extLst>
                <a:ext uri="{FF2B5EF4-FFF2-40B4-BE49-F238E27FC236}">
                  <a16:creationId xmlns:a16="http://schemas.microsoft.com/office/drawing/2014/main" id="{DE6EE5D6-EBF9-4ABE-A39C-62B1DE56FE15}"/>
                </a:ext>
              </a:extLst>
            </p:cNvPr>
            <p:cNvGrpSpPr/>
            <p:nvPr/>
          </p:nvGrpSpPr>
          <p:grpSpPr>
            <a:xfrm>
              <a:off x="4121912" y="6463288"/>
              <a:ext cx="1187450" cy="127295"/>
              <a:chOff x="-260350" y="6426200"/>
              <a:chExt cx="1218293" cy="120945"/>
            </a:xfrm>
          </p:grpSpPr>
          <p:cxnSp>
            <p:nvCxnSpPr>
              <p:cNvPr id="118" name="直接连接符 117">
                <a:extLst>
                  <a:ext uri="{FF2B5EF4-FFF2-40B4-BE49-F238E27FC236}">
                    <a16:creationId xmlns:a16="http://schemas.microsoft.com/office/drawing/2014/main" id="{43177CD4-A92F-4AD5-BE53-0846E4A8210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4AC65DE5-F4B6-4162-9A33-23689CD1D27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1296B3B1-622B-41E2-A680-462D2069022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38DD4E27-1D5F-4025-805A-59F4257B903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00534641-552D-487A-9D6C-9259C87C370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2E8618C0-30DD-47BC-A092-0B17D2EF182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87623B0D-5691-4940-ADDB-D689F9C49EC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1B75AC93-1A49-416A-B918-295863AD429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FB612EAA-4BE1-42CD-AF58-7FE5DB42A5F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E4D35968-F32C-4858-99C7-62DB4103850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5719750D-EAA8-42E2-9E37-865CB6F48F2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CF8D2D8C-13E6-4D8A-86DC-FBFCBE6E9B8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FC455740-5935-4909-8B20-DF28ED352B9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E99B7343-AF22-432B-B99C-9B08E4250C7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8" name="组合 27">
              <a:extLst>
                <a:ext uri="{FF2B5EF4-FFF2-40B4-BE49-F238E27FC236}">
                  <a16:creationId xmlns:a16="http://schemas.microsoft.com/office/drawing/2014/main" id="{D60A7A35-1E56-478A-A3BF-D40BF82A956E}"/>
                </a:ext>
              </a:extLst>
            </p:cNvPr>
            <p:cNvGrpSpPr/>
            <p:nvPr/>
          </p:nvGrpSpPr>
          <p:grpSpPr>
            <a:xfrm>
              <a:off x="5284790" y="6463288"/>
              <a:ext cx="1187450" cy="127295"/>
              <a:chOff x="-260350" y="6426200"/>
              <a:chExt cx="1218293" cy="120945"/>
            </a:xfrm>
          </p:grpSpPr>
          <p:cxnSp>
            <p:nvCxnSpPr>
              <p:cNvPr id="104" name="直接连接符 103">
                <a:extLst>
                  <a:ext uri="{FF2B5EF4-FFF2-40B4-BE49-F238E27FC236}">
                    <a16:creationId xmlns:a16="http://schemas.microsoft.com/office/drawing/2014/main" id="{68A35148-E111-434F-8688-60BB02067C0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240796F1-3350-4A5C-9B7A-9B0156EB9A0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F0298303-8046-4C30-B40C-29D0029869F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8517D1F2-0580-4B21-8A3D-BA2EAC2575D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819EE81A-F4BA-48D7-B62F-5F2F7274389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F9AE29F5-5593-4B5A-9ABB-7F731E29917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DC1657B5-91C5-4AE2-A85F-3FE767D255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773E631-2B19-4AED-BE24-0FC569D6B8E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03486B53-E882-4FDD-BF75-4A3AC010BA7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74334A3B-DDAA-42C4-9085-78DC648204B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B2F3F09E-2ED9-48F0-91E4-5C35048CFDF2}"/>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F993530B-DB64-478E-86FE-637F964C5EA4}"/>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E4312AB7-8F87-4901-A8B6-AA6568C3D82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401A09DE-A563-44F3-B359-A5EC547B2D4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9" name="组合 28">
              <a:extLst>
                <a:ext uri="{FF2B5EF4-FFF2-40B4-BE49-F238E27FC236}">
                  <a16:creationId xmlns:a16="http://schemas.microsoft.com/office/drawing/2014/main" id="{49045B11-3C4B-4F59-B264-564E21865CA1}"/>
                </a:ext>
              </a:extLst>
            </p:cNvPr>
            <p:cNvGrpSpPr/>
            <p:nvPr/>
          </p:nvGrpSpPr>
          <p:grpSpPr>
            <a:xfrm>
              <a:off x="6447668" y="6463288"/>
              <a:ext cx="1187450" cy="127295"/>
              <a:chOff x="-260350" y="6426200"/>
              <a:chExt cx="1218293" cy="120945"/>
            </a:xfrm>
          </p:grpSpPr>
          <p:cxnSp>
            <p:nvCxnSpPr>
              <p:cNvPr id="90" name="直接连接符 89">
                <a:extLst>
                  <a:ext uri="{FF2B5EF4-FFF2-40B4-BE49-F238E27FC236}">
                    <a16:creationId xmlns:a16="http://schemas.microsoft.com/office/drawing/2014/main" id="{43B22D4A-A625-455B-B135-9FF159CF482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1CDA7439-E7E8-4570-A8EA-5623A5AF339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05870B70-7A7E-4CD0-B8DC-79C5DADE3449}"/>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E26B66AF-4CC1-4792-BD36-46D4F7AA1B0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C56DEBF0-A24C-43C5-A729-4E04160322B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AE7D0B07-B61F-4B95-9742-2254799FD18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03AB07EB-19E8-458B-A719-C9DE176B0A7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A20A0D1F-C430-4731-81F0-4DD26F1D61E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DDF24E3C-554D-4A2A-B88B-70FC3312E44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B3B1AD5D-038D-44D8-ACF1-3E33F0FA794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35BFD7B0-294C-4447-BA08-C1ED32FE2931}"/>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35119BC6-9A4B-4C73-B2BA-F8CC97FCDB8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02694D80-A89D-4C2F-9CC2-0F186355327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A638C197-1B81-420E-A75D-24F8B186B57D}"/>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0" name="组合 29">
              <a:extLst>
                <a:ext uri="{FF2B5EF4-FFF2-40B4-BE49-F238E27FC236}">
                  <a16:creationId xmlns:a16="http://schemas.microsoft.com/office/drawing/2014/main" id="{BE07D576-0A9F-497B-99E5-C81718CC6197}"/>
                </a:ext>
              </a:extLst>
            </p:cNvPr>
            <p:cNvGrpSpPr/>
            <p:nvPr/>
          </p:nvGrpSpPr>
          <p:grpSpPr>
            <a:xfrm>
              <a:off x="7610546" y="6463288"/>
              <a:ext cx="1187450" cy="127295"/>
              <a:chOff x="-260350" y="6426200"/>
              <a:chExt cx="1218293" cy="120945"/>
            </a:xfrm>
          </p:grpSpPr>
          <p:cxnSp>
            <p:nvCxnSpPr>
              <p:cNvPr id="76" name="直接连接符 75">
                <a:extLst>
                  <a:ext uri="{FF2B5EF4-FFF2-40B4-BE49-F238E27FC236}">
                    <a16:creationId xmlns:a16="http://schemas.microsoft.com/office/drawing/2014/main" id="{C5BB5DD5-B17A-4C9E-A8E9-78DA03BBEDD5}"/>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CA3563F2-B970-4247-A362-CC1BA54FA15A}"/>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77DF3FD0-9BB2-403C-9F66-A0ABA5C52627}"/>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E20FA42-0399-4456-940C-9C2E81AB006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0EBD28A9-BE50-4445-A322-58E38BD938D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7F4A53A1-7C35-4CB6-B390-1EFC20BA402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8583B0A2-A067-4A42-B54B-160B9BB07B8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FE3B8BB-33AA-494E-97E0-556CADFAB48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7469F3FF-4518-41B7-88CA-B804936C4E2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1DB6818B-AB73-4070-91A2-9AFBCA58DAC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FE7F284C-F750-4D7A-81C0-C981D57F447E}"/>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44E0E949-43A3-4791-B671-67CD8529118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2B2D0CC-0EB2-4A92-BABC-076221DDC01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FA5F0C28-1EB1-4209-980E-CB2F81B123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1" name="组合 30">
              <a:extLst>
                <a:ext uri="{FF2B5EF4-FFF2-40B4-BE49-F238E27FC236}">
                  <a16:creationId xmlns:a16="http://schemas.microsoft.com/office/drawing/2014/main" id="{E7825DB2-64C8-4A91-94F9-E10F1451F1C9}"/>
                </a:ext>
              </a:extLst>
            </p:cNvPr>
            <p:cNvGrpSpPr/>
            <p:nvPr/>
          </p:nvGrpSpPr>
          <p:grpSpPr>
            <a:xfrm>
              <a:off x="8773424" y="6463288"/>
              <a:ext cx="1187450" cy="127295"/>
              <a:chOff x="-260350" y="6426200"/>
              <a:chExt cx="1218293" cy="120945"/>
            </a:xfrm>
          </p:grpSpPr>
          <p:cxnSp>
            <p:nvCxnSpPr>
              <p:cNvPr id="62" name="直接连接符 61">
                <a:extLst>
                  <a:ext uri="{FF2B5EF4-FFF2-40B4-BE49-F238E27FC236}">
                    <a16:creationId xmlns:a16="http://schemas.microsoft.com/office/drawing/2014/main" id="{66AFB26E-4FE3-4F8F-AFCF-8B4CC44C6B1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33ADDF35-8137-40B2-8410-AE4DAB4DB0E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3777B4DB-70D9-4D68-8116-DD131DFB0CD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34CDBA0C-1DF7-4CEA-B1A4-429E3259DA7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EDF09F0A-DD79-44AD-8886-CDF863D2FE85}"/>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8C4DA6CC-43A7-4C40-A44F-A41C6A344A0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52DAD6AC-F493-4F17-ACF0-BAB53B77D9E1}"/>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912EA973-7565-497F-9282-506095D96D23}"/>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E04A1418-9324-4526-A569-6FCC3D89697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3D2046CD-9EB4-414F-A8E5-C4DD7E39577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556D8D0-EF8F-4A8C-8D7C-2F5E62BBD124}"/>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D20EBBB0-164D-4872-B808-B0A7F7F804A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0DBECFB-71F5-4185-BCA8-7AE944608BED}"/>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056DF97A-0BB4-42B3-B250-968B4DD3C83A}"/>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884D0FA8-4321-4679-8997-D5AE9F81FE2B}"/>
                </a:ext>
              </a:extLst>
            </p:cNvPr>
            <p:cNvGrpSpPr/>
            <p:nvPr/>
          </p:nvGrpSpPr>
          <p:grpSpPr>
            <a:xfrm>
              <a:off x="9936302" y="6463288"/>
              <a:ext cx="1187450" cy="127295"/>
              <a:chOff x="-260350" y="6426200"/>
              <a:chExt cx="1218293" cy="120945"/>
            </a:xfrm>
          </p:grpSpPr>
          <p:cxnSp>
            <p:nvCxnSpPr>
              <p:cNvPr id="48" name="直接连接符 47">
                <a:extLst>
                  <a:ext uri="{FF2B5EF4-FFF2-40B4-BE49-F238E27FC236}">
                    <a16:creationId xmlns:a16="http://schemas.microsoft.com/office/drawing/2014/main" id="{F0092286-D434-4158-8B0B-EE135D42C755}"/>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D9F227EF-F4DB-449E-B613-8918A55CAFF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123AA0BB-EDF8-40BC-BD11-B2323F1AAA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7BEFB2C8-7BC1-4D21-B7E1-0BD181BDE2C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3FD724F6-FBAC-4F68-BDFF-5B28D6386A2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10A1827B-6E51-414E-8FBF-7495E42F1D69}"/>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E7F6A11C-F0D1-4C75-8834-730D1501D088}"/>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3C2B9294-D801-44FE-9E5D-09FE18312F6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3EA62D7B-6D98-471E-A24D-951C997F44E1}"/>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B60218A6-5644-4C4E-A0B0-7D14C36BC9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9DA760FD-3CE3-438A-8445-D64378D2A24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18A0CA88-0954-4CE6-8A27-AF1507AF6E5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682578CB-23A5-46C3-8C67-97A9DACBC10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5D5B6D5C-9DF5-4CD6-B058-B0A2192D7A0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a:extLst>
                <a:ext uri="{FF2B5EF4-FFF2-40B4-BE49-F238E27FC236}">
                  <a16:creationId xmlns:a16="http://schemas.microsoft.com/office/drawing/2014/main" id="{83D26CD1-5E22-42B5-967D-D385332B70DF}"/>
                </a:ext>
              </a:extLst>
            </p:cNvPr>
            <p:cNvGrpSpPr/>
            <p:nvPr/>
          </p:nvGrpSpPr>
          <p:grpSpPr>
            <a:xfrm>
              <a:off x="11099180" y="6463288"/>
              <a:ext cx="1187450" cy="127295"/>
              <a:chOff x="-260350" y="6426200"/>
              <a:chExt cx="1218293" cy="120945"/>
            </a:xfrm>
          </p:grpSpPr>
          <p:cxnSp>
            <p:nvCxnSpPr>
              <p:cNvPr id="34" name="直接连接符 33">
                <a:extLst>
                  <a:ext uri="{FF2B5EF4-FFF2-40B4-BE49-F238E27FC236}">
                    <a16:creationId xmlns:a16="http://schemas.microsoft.com/office/drawing/2014/main" id="{D2FF91C2-4C9F-45DB-8D37-DCD893D6C17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835D276D-5156-477C-9983-D617D5BB9D8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5EF23AC-523B-49E9-9BF0-C2244C4D814E}"/>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8CA5847D-07B7-4817-BB36-38E813C6ABE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20083343-6016-40E8-8D46-3A77ABE8A7D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3B85229F-D9A0-4FD7-ADB4-E1FD0F0A53DB}"/>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A60E0AA7-6014-456E-838E-4098C7E50E3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AED54FB5-C82B-40C7-96F1-05B79DFA205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CCD3039F-7912-41AC-B8D8-E516D4A19AF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0483D8B4-B0D0-4B37-9715-FD8E0DC739E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26CB6ED-23D9-41F2-8C2E-541A713D2B6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D704033-62BB-4C9E-AC2C-35479B0958A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47D42029-A820-4E49-B862-036BA70D8CE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E31034F-12D4-4CF5-9CEC-4CE8624D48B6}"/>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sp>
        <p:nvSpPr>
          <p:cNvPr id="146" name="竖排文字占位符 2">
            <a:extLst>
              <a:ext uri="{FF2B5EF4-FFF2-40B4-BE49-F238E27FC236}">
                <a16:creationId xmlns:a16="http://schemas.microsoft.com/office/drawing/2014/main" id="{FE2EA417-459E-4BEA-A498-A0F26D00800C}"/>
              </a:ext>
            </a:extLst>
          </p:cNvPr>
          <p:cNvSpPr>
            <a:spLocks noGrp="1"/>
          </p:cNvSpPr>
          <p:nvPr>
            <p:ph type="body" orient="vert" idx="1" hasCustomPrompt="1"/>
          </p:nvPr>
        </p:nvSpPr>
        <p:spPr>
          <a:xfrm>
            <a:off x="954403" y="1638300"/>
            <a:ext cx="10515600" cy="4429690"/>
          </a:xfrm>
          <a:prstGeom prst="rect">
            <a:avLst/>
          </a:prstGeom>
        </p:spPr>
        <p:txBody>
          <a:bodyPr vert="horz"/>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1700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05502A-C31B-FF2A-D0D2-FDCE4658208F}"/>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2025/6/15</a:t>
            </a:fld>
            <a:endParaRPr lang="zh-CN" altLang="en-US"/>
          </a:p>
        </p:txBody>
      </p:sp>
      <p:sp>
        <p:nvSpPr>
          <p:cNvPr id="3" name="页脚占位符 2">
            <a:extLst>
              <a:ext uri="{FF2B5EF4-FFF2-40B4-BE49-F238E27FC236}">
                <a16:creationId xmlns:a16="http://schemas.microsoft.com/office/drawing/2014/main" id="{7E047B3B-56F6-5D8D-C224-0CF255BF606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BB0A46CC-C7D6-9E07-B01C-E13F707EC9EC}"/>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46122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23E73-DD5B-C316-4B79-3B9DAEFB03C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C580391-0AF7-4BD1-4ACE-6C112C51E6A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955E749-DE33-3743-D15D-DFB041ABAF1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8CC659D-045F-D781-27BF-C024C766A8AF}"/>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2025/6/15</a:t>
            </a:fld>
            <a:endParaRPr lang="zh-CN" altLang="en-US"/>
          </a:p>
        </p:txBody>
      </p:sp>
      <p:sp>
        <p:nvSpPr>
          <p:cNvPr id="6" name="页脚占位符 5">
            <a:extLst>
              <a:ext uri="{FF2B5EF4-FFF2-40B4-BE49-F238E27FC236}">
                <a16:creationId xmlns:a16="http://schemas.microsoft.com/office/drawing/2014/main" id="{EF6C7EA4-BA0B-E8A8-A5F7-830EA7AB6E6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E5EE90A-6EED-D675-5729-DFD1F6A4CDF5}"/>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210550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B4122-CB32-30AC-40E9-8773A0BD4E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75916A-A68A-CB37-1481-8B9339DF834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89DF4BE-6A28-5AD9-881F-AD830F9CA37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82D63-0795-061E-ACFA-BC8EAB142A22}"/>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2025/6/15</a:t>
            </a:fld>
            <a:endParaRPr lang="zh-CN" altLang="en-US"/>
          </a:p>
        </p:txBody>
      </p:sp>
      <p:sp>
        <p:nvSpPr>
          <p:cNvPr id="6" name="页脚占位符 5">
            <a:extLst>
              <a:ext uri="{FF2B5EF4-FFF2-40B4-BE49-F238E27FC236}">
                <a16:creationId xmlns:a16="http://schemas.microsoft.com/office/drawing/2014/main" id="{6B100BCC-2E64-7F61-ED1D-C434D6D9466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0BE8980-3F35-9AA0-E1DD-2695C6F7649B}"/>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18786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16C872-50E0-641A-1CC5-760CAFF93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6EFE47-0224-80EA-BFAA-1436D3608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0E645F-4F13-30A5-8CC9-A9459364C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3681E-7F57-4249-ACA7-16CB460D58D2}" type="datetimeFigureOut">
              <a:rPr lang="zh-CN" altLang="en-US" smtClean="0"/>
              <a:t>2025/6/15</a:t>
            </a:fld>
            <a:endParaRPr lang="zh-CN" altLang="en-US"/>
          </a:p>
        </p:txBody>
      </p:sp>
      <p:sp>
        <p:nvSpPr>
          <p:cNvPr id="5" name="页脚占位符 4">
            <a:extLst>
              <a:ext uri="{FF2B5EF4-FFF2-40B4-BE49-F238E27FC236}">
                <a16:creationId xmlns:a16="http://schemas.microsoft.com/office/drawing/2014/main" id="{879E935E-2C08-1903-0F08-4522F821F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9C6827-8070-4A09-43EE-21A23A6C3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286023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33" userDrawn="1">
          <p15:clr>
            <a:srgbClr val="F26B43"/>
          </p15:clr>
        </p15:guide>
        <p15:guide id="2" pos="529" userDrawn="1">
          <p15:clr>
            <a:srgbClr val="F26B43"/>
          </p15:clr>
        </p15:guide>
        <p15:guide id="3" orient="horz" pos="550" userDrawn="1">
          <p15:clr>
            <a:srgbClr val="F26B43"/>
          </p15:clr>
        </p15:guide>
        <p15:guide id="4" pos="71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clin@xm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429D05C-D26F-8596-D44B-9D6B846D7101}"/>
              </a:ext>
            </a:extLst>
          </p:cNvPr>
          <p:cNvSpPr/>
          <p:nvPr/>
        </p:nvSpPr>
        <p:spPr>
          <a:xfrm>
            <a:off x="-1150570" y="-1098227"/>
            <a:ext cx="8839200" cy="883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A1EAF65-7992-3DBB-9B88-B04588272AF6}"/>
              </a:ext>
            </a:extLst>
          </p:cNvPr>
          <p:cNvPicPr>
            <a:picLocks noChangeAspect="1"/>
          </p:cNvPicPr>
          <p:nvPr/>
        </p:nvPicPr>
        <p:blipFill rotWithShape="1">
          <a:blip r:embed="rId3">
            <a:extLst>
              <a:ext uri="{28A0092B-C50C-407E-A947-70E740481C1C}">
                <a14:useLocalDpi xmlns:a14="http://schemas.microsoft.com/office/drawing/2010/main" val="0"/>
              </a:ext>
            </a:extLst>
          </a:blip>
          <a:srcRect l="18926" b="5371"/>
          <a:stretch/>
        </p:blipFill>
        <p:spPr>
          <a:xfrm flipH="1">
            <a:off x="3378598" y="-1"/>
            <a:ext cx="8813402" cy="6858000"/>
          </a:xfrm>
          <a:prstGeom prst="rect">
            <a:avLst/>
          </a:prstGeom>
        </p:spPr>
      </p:pic>
      <p:sp>
        <p:nvSpPr>
          <p:cNvPr id="8" name="任意多边形: 形状 7">
            <a:extLst>
              <a:ext uri="{FF2B5EF4-FFF2-40B4-BE49-F238E27FC236}">
                <a16:creationId xmlns:a16="http://schemas.microsoft.com/office/drawing/2014/main" id="{7555824D-6EDF-1FDA-3C2A-81146F4154FA}"/>
              </a:ext>
            </a:extLst>
          </p:cNvPr>
          <p:cNvSpPr/>
          <p:nvPr/>
        </p:nvSpPr>
        <p:spPr>
          <a:xfrm>
            <a:off x="0" y="0"/>
            <a:ext cx="7482442"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 fmla="*/ 12700 w 8064500"/>
              <a:gd name="connsiteY0" fmla="*/ 0 h 6870700"/>
              <a:gd name="connsiteX1" fmla="*/ 8064500 w 8064500"/>
              <a:gd name="connsiteY1" fmla="*/ 0 h 6870700"/>
              <a:gd name="connsiteX2" fmla="*/ 3911600 w 8064500"/>
              <a:gd name="connsiteY2" fmla="*/ 6870700 h 6870700"/>
              <a:gd name="connsiteX3" fmla="*/ 0 w 8064500"/>
              <a:gd name="connsiteY3" fmla="*/ 6870700 h 6870700"/>
              <a:gd name="connsiteX4" fmla="*/ 12700 w 80645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048000 w 6807200"/>
              <a:gd name="connsiteY2" fmla="*/ 6870700 h 6870700"/>
              <a:gd name="connsiteX3" fmla="*/ 0 w 6807200"/>
              <a:gd name="connsiteY3" fmla="*/ 6870700 h 6870700"/>
              <a:gd name="connsiteX4" fmla="*/ 12700 w 6807200"/>
              <a:gd name="connsiteY4" fmla="*/ 0 h 68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pattFill prst="pct20">
            <a:fgClr>
              <a:srgbClr val="EAA37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a:extLst>
              <a:ext uri="{FF2B5EF4-FFF2-40B4-BE49-F238E27FC236}">
                <a16:creationId xmlns:a16="http://schemas.microsoft.com/office/drawing/2014/main" id="{9F9F82AC-428C-7461-677B-0F3AD284764A}"/>
              </a:ext>
            </a:extLst>
          </p:cNvPr>
          <p:cNvSpPr/>
          <p:nvPr/>
        </p:nvSpPr>
        <p:spPr>
          <a:xfrm>
            <a:off x="0" y="-1"/>
            <a:ext cx="12192000" cy="6858000"/>
          </a:xfrm>
          <a:prstGeom prst="rect">
            <a:avLst/>
          </a:prstGeom>
          <a:gradFill flip="none" rotWithShape="1">
            <a:gsLst>
              <a:gs pos="36288">
                <a:srgbClr val="FFFFFF"/>
              </a:gs>
              <a:gs pos="100000">
                <a:schemeClr val="bg1">
                  <a:alpha val="0"/>
                </a:schemeClr>
              </a:gs>
              <a:gs pos="74350">
                <a:srgbClr val="FFFFFF">
                  <a:alpha val="16000"/>
                </a:srgbClr>
              </a:gs>
              <a:gs pos="62000">
                <a:srgbClr val="FFFFFF">
                  <a:alpha val="13000"/>
                </a:srgbClr>
              </a:gs>
              <a:gs pos="50000">
                <a:schemeClr val="bg1"/>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13C4D7AE-DD5E-EFE4-ADFF-0A987A9C05FB}"/>
              </a:ext>
            </a:extLst>
          </p:cNvPr>
          <p:cNvSpPr/>
          <p:nvPr/>
        </p:nvSpPr>
        <p:spPr>
          <a:xfrm>
            <a:off x="2762923" y="12700"/>
            <a:ext cx="9837981" cy="6858000"/>
          </a:xfrm>
          <a:prstGeom prst="rect">
            <a:avLst/>
          </a:prstGeom>
          <a:gradFill flip="none" rotWithShape="1">
            <a:gsLst>
              <a:gs pos="22000">
                <a:srgbClr val="FFFFFF">
                  <a:alpha val="0"/>
                </a:srgbClr>
              </a:gs>
              <a:gs pos="100000">
                <a:schemeClr val="bg1"/>
              </a:gs>
              <a:gs pos="85000">
                <a:schemeClr val="bg1">
                  <a:alpha val="92000"/>
                </a:schemeClr>
              </a:gs>
              <a:gs pos="69000">
                <a:schemeClr val="bg1"/>
              </a:gs>
              <a:gs pos="0">
                <a:schemeClr val="bg1">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0498D752-1806-44B9-B815-E43B207A3ED9}"/>
              </a:ext>
            </a:extLst>
          </p:cNvPr>
          <p:cNvGrpSpPr/>
          <p:nvPr/>
        </p:nvGrpSpPr>
        <p:grpSpPr>
          <a:xfrm>
            <a:off x="572820" y="3752870"/>
            <a:ext cx="6050007" cy="1881348"/>
            <a:chOff x="572820" y="3752870"/>
            <a:chExt cx="6050007" cy="1881348"/>
          </a:xfrm>
        </p:grpSpPr>
        <p:sp>
          <p:nvSpPr>
            <p:cNvPr id="43" name="文本框 42">
              <a:extLst>
                <a:ext uri="{FF2B5EF4-FFF2-40B4-BE49-F238E27FC236}">
                  <a16:creationId xmlns:a16="http://schemas.microsoft.com/office/drawing/2014/main" id="{A048A8C2-5569-FD44-23A7-66F18F0B2B72}"/>
                </a:ext>
              </a:extLst>
            </p:cNvPr>
            <p:cNvSpPr txBox="1"/>
            <p:nvPr/>
          </p:nvSpPr>
          <p:spPr>
            <a:xfrm>
              <a:off x="572820" y="3752870"/>
              <a:ext cx="5992560" cy="584775"/>
            </a:xfrm>
            <a:prstGeom prst="rect">
              <a:avLst/>
            </a:prstGeom>
            <a:noFill/>
          </p:spPr>
          <p:txBody>
            <a:bodyPr wrap="square" rtlCol="0">
              <a:spAutoFit/>
            </a:bodyPr>
            <a:lstStyle/>
            <a:p>
              <a:r>
                <a:rPr lang="zh-CN" altLang="en-US" sz="3200" dirty="0">
                  <a:solidFill>
                    <a:srgbClr val="DD6D21"/>
                  </a:solidFill>
                  <a:latin typeface="微软雅黑" panose="020B0503020204020204" pitchFamily="34" charset="-122"/>
                  <a:ea typeface="微软雅黑" panose="020B0503020204020204" pitchFamily="34" charset="-122"/>
                </a:rPr>
                <a:t>课程回顾</a:t>
              </a:r>
              <a:endParaRPr lang="en-US" altLang="zh-CN" sz="3200" dirty="0">
                <a:solidFill>
                  <a:srgbClr val="DD6D21"/>
                </a:solidFill>
                <a:latin typeface="微软雅黑" panose="020B0503020204020204" pitchFamily="34" charset="-122"/>
                <a:ea typeface="微软雅黑" panose="020B0503020204020204" pitchFamily="34" charset="-122"/>
              </a:endParaRPr>
            </a:p>
          </p:txBody>
        </p:sp>
        <p:sp>
          <p:nvSpPr>
            <p:cNvPr id="50" name="矩形: 圆角 49">
              <a:extLst>
                <a:ext uri="{FF2B5EF4-FFF2-40B4-BE49-F238E27FC236}">
                  <a16:creationId xmlns:a16="http://schemas.microsoft.com/office/drawing/2014/main" id="{6A9EDBF2-408E-CC1A-FAAF-1E1B5C69E115}"/>
                </a:ext>
              </a:extLst>
            </p:cNvPr>
            <p:cNvSpPr/>
            <p:nvPr/>
          </p:nvSpPr>
          <p:spPr>
            <a:xfrm>
              <a:off x="807734" y="5130724"/>
              <a:ext cx="21638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矩形: 圆角 50">
              <a:extLst>
                <a:ext uri="{FF2B5EF4-FFF2-40B4-BE49-F238E27FC236}">
                  <a16:creationId xmlns:a16="http://schemas.microsoft.com/office/drawing/2014/main" id="{95342B8B-8F6E-EC2F-6C41-A764D2B60987}"/>
                </a:ext>
              </a:extLst>
            </p:cNvPr>
            <p:cNvSpPr/>
            <p:nvPr/>
          </p:nvSpPr>
          <p:spPr>
            <a:xfrm>
              <a:off x="3371135" y="5130724"/>
              <a:ext cx="26674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A93EB0A-328F-786D-5D10-F74A2483495A}"/>
                </a:ext>
              </a:extLst>
            </p:cNvPr>
            <p:cNvSpPr txBox="1"/>
            <p:nvPr/>
          </p:nvSpPr>
          <p:spPr>
            <a:xfrm>
              <a:off x="847053" y="5182416"/>
              <a:ext cx="202929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主讲：林俊聪</a:t>
              </a:r>
            </a:p>
          </p:txBody>
        </p:sp>
        <p:sp>
          <p:nvSpPr>
            <p:cNvPr id="48" name="文本框 47">
              <a:extLst>
                <a:ext uri="{FF2B5EF4-FFF2-40B4-BE49-F238E27FC236}">
                  <a16:creationId xmlns:a16="http://schemas.microsoft.com/office/drawing/2014/main" id="{5FE9A182-1A2C-5BD6-B90C-E5DC32DB2508}"/>
                </a:ext>
              </a:extLst>
            </p:cNvPr>
            <p:cNvSpPr txBox="1"/>
            <p:nvPr/>
          </p:nvSpPr>
          <p:spPr>
            <a:xfrm>
              <a:off x="3428587" y="5182416"/>
              <a:ext cx="266741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邮箱：</a:t>
              </a:r>
              <a:r>
                <a:rPr lang="en-US" altLang="zh-CN" sz="1600" dirty="0">
                  <a:solidFill>
                    <a:schemeClr val="bg1"/>
                  </a:solidFill>
                  <a:latin typeface="微软雅黑" panose="020B0503020204020204" pitchFamily="34" charset="-122"/>
                  <a:ea typeface="微软雅黑" panose="020B0503020204020204" pitchFamily="34" charset="-122"/>
                  <a:hlinkClick r:id="rId4"/>
                </a:rPr>
                <a:t>jclin@xmu.edu.cn</a:t>
              </a:r>
              <a:r>
                <a:rPr lang="en-US" altLang="zh-CN" sz="16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53" name="直接连接符 52">
              <a:extLst>
                <a:ext uri="{FF2B5EF4-FFF2-40B4-BE49-F238E27FC236}">
                  <a16:creationId xmlns:a16="http://schemas.microsoft.com/office/drawing/2014/main" id="{08E17D0A-4E50-BC7D-659F-C67416D264EB}"/>
                </a:ext>
              </a:extLst>
            </p:cNvPr>
            <p:cNvCxnSpPr>
              <a:cxnSpLocks/>
            </p:cNvCxnSpPr>
            <p:nvPr/>
          </p:nvCxnSpPr>
          <p:spPr>
            <a:xfrm>
              <a:off x="630267" y="4304258"/>
              <a:ext cx="5992560" cy="0"/>
            </a:xfrm>
            <a:prstGeom prst="line">
              <a:avLst/>
            </a:prstGeom>
            <a:ln w="19050">
              <a:solidFill>
                <a:srgbClr val="DD6D21"/>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79FF3D4-CA5E-5532-B4F9-1F3ED36D0CA3}"/>
                </a:ext>
              </a:extLst>
            </p:cNvPr>
            <p:cNvSpPr txBox="1"/>
            <p:nvPr/>
          </p:nvSpPr>
          <p:spPr>
            <a:xfrm>
              <a:off x="616132" y="4400201"/>
              <a:ext cx="5784668" cy="338554"/>
            </a:xfrm>
            <a:prstGeom prst="rect">
              <a:avLst/>
            </a:prstGeom>
            <a:noFill/>
          </p:spPr>
          <p:txBody>
            <a:bodyPr wrap="square" rtlCol="0">
              <a:spAutoFit/>
            </a:bodyPr>
            <a:lstStyle/>
            <a:p>
              <a:r>
                <a:rPr lang="en-US" altLang="zh-CN" sz="1600" dirty="0">
                  <a:solidFill>
                    <a:srgbClr val="DD6D21"/>
                  </a:solidFill>
                  <a:latin typeface="微软雅黑" panose="020B0503020204020204" pitchFamily="34" charset="-122"/>
                  <a:ea typeface="微软雅黑" panose="020B0503020204020204" pitchFamily="34" charset="-122"/>
                </a:rPr>
                <a:t>Course Review</a:t>
              </a:r>
            </a:p>
          </p:txBody>
        </p:sp>
      </p:grpSp>
      <p:pic>
        <p:nvPicPr>
          <p:cNvPr id="55" name="图片 54">
            <a:extLst>
              <a:ext uri="{FF2B5EF4-FFF2-40B4-BE49-F238E27FC236}">
                <a16:creationId xmlns:a16="http://schemas.microsoft.com/office/drawing/2014/main" id="{54F99620-481B-7E2C-E96E-3DDDD35606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441906" y="5295433"/>
            <a:ext cx="3031610" cy="2795219"/>
          </a:xfrm>
          <a:prstGeom prst="rect">
            <a:avLst/>
          </a:prstGeom>
        </p:spPr>
      </p:pic>
      <p:pic>
        <p:nvPicPr>
          <p:cNvPr id="56" name="图片 55">
            <a:extLst>
              <a:ext uri="{FF2B5EF4-FFF2-40B4-BE49-F238E27FC236}">
                <a16:creationId xmlns:a16="http://schemas.microsoft.com/office/drawing/2014/main" id="{C2C9AC77-7246-04D5-F154-2162962146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794011">
            <a:off x="8277090" y="4670210"/>
            <a:ext cx="2254534" cy="2078736"/>
          </a:xfrm>
          <a:prstGeom prst="rect">
            <a:avLst/>
          </a:prstGeom>
        </p:spPr>
      </p:pic>
      <p:pic>
        <p:nvPicPr>
          <p:cNvPr id="57" name="图片 56">
            <a:extLst>
              <a:ext uri="{FF2B5EF4-FFF2-40B4-BE49-F238E27FC236}">
                <a16:creationId xmlns:a16="http://schemas.microsoft.com/office/drawing/2014/main" id="{013A7BBD-1B3F-73D4-F115-970C6602FD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634" r="37155"/>
          <a:stretch/>
        </p:blipFill>
        <p:spPr>
          <a:xfrm>
            <a:off x="10027612" y="-12842"/>
            <a:ext cx="2164388" cy="2139179"/>
          </a:xfrm>
          <a:prstGeom prst="rect">
            <a:avLst/>
          </a:prstGeom>
        </p:spPr>
      </p:pic>
      <p:pic>
        <p:nvPicPr>
          <p:cNvPr id="4" name="图片 3">
            <a:extLst>
              <a:ext uri="{FF2B5EF4-FFF2-40B4-BE49-F238E27FC236}">
                <a16:creationId xmlns:a16="http://schemas.microsoft.com/office/drawing/2014/main" id="{9851C969-7439-EEF5-1225-6F097B6BB2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129505" y="5879832"/>
            <a:ext cx="1693157" cy="1561132"/>
          </a:xfrm>
          <a:prstGeom prst="rect">
            <a:avLst/>
          </a:prstGeom>
        </p:spPr>
      </p:pic>
      <p:pic>
        <p:nvPicPr>
          <p:cNvPr id="5" name="图片 4">
            <a:extLst>
              <a:ext uri="{FF2B5EF4-FFF2-40B4-BE49-F238E27FC236}">
                <a16:creationId xmlns:a16="http://schemas.microsoft.com/office/drawing/2014/main" id="{D2D01D45-8B31-5B42-45AB-7FE63EF817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3874321" y="-550200"/>
            <a:ext cx="1693157" cy="1561132"/>
          </a:xfrm>
          <a:prstGeom prst="rect">
            <a:avLst/>
          </a:prstGeom>
        </p:spPr>
      </p:pic>
      <p:pic>
        <p:nvPicPr>
          <p:cNvPr id="6" name="图片 5">
            <a:extLst>
              <a:ext uri="{FF2B5EF4-FFF2-40B4-BE49-F238E27FC236}">
                <a16:creationId xmlns:a16="http://schemas.microsoft.com/office/drawing/2014/main" id="{9600152B-5A77-CCE4-7EE5-8E9AD9DC17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5724505" y="-538538"/>
            <a:ext cx="2041603" cy="1882408"/>
          </a:xfrm>
          <a:prstGeom prst="rect">
            <a:avLst/>
          </a:prstGeom>
        </p:spPr>
      </p:pic>
      <p:pic>
        <p:nvPicPr>
          <p:cNvPr id="58" name="图片 57">
            <a:extLst>
              <a:ext uri="{FF2B5EF4-FFF2-40B4-BE49-F238E27FC236}">
                <a16:creationId xmlns:a16="http://schemas.microsoft.com/office/drawing/2014/main" id="{E7458EE5-77F2-4B9C-A9CD-BFC85493D430}"/>
              </a:ext>
            </a:extLst>
          </p:cNvPr>
          <p:cNvPicPr>
            <a:picLocks noChangeAspect="1"/>
          </p:cNvPicPr>
          <p:nvPr/>
        </p:nvPicPr>
        <p:blipFill>
          <a:blip r:embed="rId7" cstate="hqprint">
            <a:duotone>
              <a:schemeClr val="accent2">
                <a:shade val="45000"/>
                <a:satMod val="135000"/>
              </a:schemeClr>
              <a:prstClr val="white"/>
            </a:duotone>
          </a:blip>
          <a:stretch>
            <a:fillRect/>
          </a:stretch>
        </p:blipFill>
        <p:spPr>
          <a:xfrm>
            <a:off x="528904" y="225260"/>
            <a:ext cx="2205144" cy="611767"/>
          </a:xfrm>
          <a:prstGeom prst="rect">
            <a:avLst/>
          </a:prstGeom>
        </p:spPr>
      </p:pic>
      <p:sp>
        <p:nvSpPr>
          <p:cNvPr id="42" name="文本框 41">
            <a:extLst>
              <a:ext uri="{FF2B5EF4-FFF2-40B4-BE49-F238E27FC236}">
                <a16:creationId xmlns:a16="http://schemas.microsoft.com/office/drawing/2014/main" id="{295E67E6-1E8A-4BEF-B813-C354A88D32DF}"/>
              </a:ext>
            </a:extLst>
          </p:cNvPr>
          <p:cNvSpPr txBox="1"/>
          <p:nvPr/>
        </p:nvSpPr>
        <p:spPr>
          <a:xfrm>
            <a:off x="3355524" y="1903300"/>
            <a:ext cx="1077539" cy="1323439"/>
          </a:xfrm>
          <a:prstGeom prst="rect">
            <a:avLst/>
          </a:prstGeom>
          <a:noFill/>
        </p:spPr>
        <p:txBody>
          <a:bodyPr wrap="none">
            <a:spAutoFit/>
          </a:bodyPr>
          <a:lstStyle/>
          <a:p>
            <a:r>
              <a:rPr lang="en-US" altLang="zh-CN" sz="8000" dirty="0">
                <a:solidFill>
                  <a:srgbClr val="5786E3"/>
                </a:solidFill>
                <a:latin typeface="演示夏行楷" panose="00000500000000000000" pitchFamily="2" charset="-122"/>
                <a:ea typeface="演示夏行楷" panose="00000500000000000000" pitchFamily="2" charset="-122"/>
              </a:rPr>
              <a:t>&amp;</a:t>
            </a:r>
          </a:p>
        </p:txBody>
      </p:sp>
      <p:sp>
        <p:nvSpPr>
          <p:cNvPr id="34" name="文本框 33">
            <a:extLst>
              <a:ext uri="{FF2B5EF4-FFF2-40B4-BE49-F238E27FC236}">
                <a16:creationId xmlns:a16="http://schemas.microsoft.com/office/drawing/2014/main" id="{479ED3A1-B0DE-3986-D700-BFA6B9B53108}"/>
              </a:ext>
            </a:extLst>
          </p:cNvPr>
          <p:cNvSpPr txBox="1"/>
          <p:nvPr/>
        </p:nvSpPr>
        <p:spPr>
          <a:xfrm>
            <a:off x="591466" y="1216039"/>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游戏设计</a:t>
            </a:r>
            <a:endParaRPr lang="en-US" altLang="zh-CN"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endParaRPr>
          </a:p>
        </p:txBody>
      </p:sp>
      <p:sp>
        <p:nvSpPr>
          <p:cNvPr id="33" name="文本框 32">
            <a:extLst>
              <a:ext uri="{FF2B5EF4-FFF2-40B4-BE49-F238E27FC236}">
                <a16:creationId xmlns:a16="http://schemas.microsoft.com/office/drawing/2014/main" id="{3A0E089B-8230-4FF8-90C9-28C69A926E9D}"/>
              </a:ext>
            </a:extLst>
          </p:cNvPr>
          <p:cNvSpPr txBox="1"/>
          <p:nvPr/>
        </p:nvSpPr>
        <p:spPr>
          <a:xfrm>
            <a:off x="2639745" y="2514700"/>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设计思维</a:t>
            </a:r>
          </a:p>
        </p:txBody>
      </p:sp>
    </p:spTree>
    <p:extLst>
      <p:ext uri="{BB962C8B-B14F-4D97-AF65-F5344CB8AC3E}">
        <p14:creationId xmlns:p14="http://schemas.microsoft.com/office/powerpoint/2010/main" val="24524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以玩家为中心的方法</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关于该设计哲学的两个误解：</a:t>
            </a:r>
          </a:p>
          <a:p>
            <a:pPr lvl="1"/>
            <a:r>
              <a:rPr kumimoji="1" lang="zh-CN" altLang="en-US" dirty="0"/>
              <a:t>我就是我的游戏的典型玩家</a:t>
            </a:r>
          </a:p>
          <a:p>
            <a:pPr lvl="2"/>
            <a:r>
              <a:rPr kumimoji="1" lang="zh-CN" altLang="en-US" dirty="0"/>
              <a:t>不要假定你是你的典型玩家的缩影。以玩家为中心的设计要求你能想象你的玩家是什么样子的，即使他们和你有很大的不同</a:t>
            </a:r>
          </a:p>
          <a:p>
            <a:pPr lvl="1"/>
            <a:r>
              <a:rPr kumimoji="1" lang="zh-CN" altLang="en-US" dirty="0"/>
              <a:t>玩家是我的对手</a:t>
            </a:r>
          </a:p>
          <a:p>
            <a:pPr lvl="2"/>
            <a:r>
              <a:rPr kumimoji="1" lang="zh-CN" altLang="en-US" dirty="0"/>
              <a:t>不要把玩家想象成你的对手。游戏设计是为了娱乐玩家而不是和玩家对抗。娱乐玩家的方式有很多</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287882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进展机制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情节上的进展</a:t>
            </a:r>
            <a:endParaRPr lang="en-US" altLang="zh-CN" dirty="0"/>
          </a:p>
          <a:p>
            <a:pPr lvl="1"/>
            <a:r>
              <a:rPr lang="zh-CN" altLang="en-US" dirty="0"/>
              <a:t>为了在游戏中讲故事，游戏引擎必须实现以下功能</a:t>
            </a:r>
            <a:endParaRPr lang="en-US" altLang="zh-CN" dirty="0"/>
          </a:p>
          <a:p>
            <a:pPr lvl="2"/>
            <a:r>
              <a:rPr lang="zh-CN" altLang="en-US" dirty="0"/>
              <a:t>触发器检测何时播放。可以由几乎任何事物引起：玩家的特定动作，时间的流逝或者游戏角色到达特定位置</a:t>
            </a:r>
            <a:endParaRPr lang="en-US" altLang="zh-CN" dirty="0"/>
          </a:p>
          <a:p>
            <a:pPr lvl="2"/>
            <a:r>
              <a:rPr lang="zh-CN" altLang="en-US" dirty="0"/>
              <a:t>对话引擎</a:t>
            </a:r>
            <a:endParaRPr lang="en-US" altLang="zh-CN" dirty="0"/>
          </a:p>
          <a:p>
            <a:pPr lvl="2"/>
            <a:r>
              <a:rPr lang="zh-CN" altLang="en-US" dirty="0"/>
              <a:t>用于跟踪绘图进度的系统：分支和折回故事被实现为有向无环图，玩家可能永远不会返回到他已经看到的事件的事件网络，但是可以通过游戏不同网络采取不同的路线</a:t>
            </a:r>
            <a:endParaRPr lang="en-US" altLang="zh-CN" dirty="0"/>
          </a:p>
          <a:p>
            <a:pPr lvl="2"/>
            <a:r>
              <a:rPr lang="zh-CN" altLang="en-US" dirty="0"/>
              <a:t>用于在图中的分支点处选择方向的系统。如果图是非线性的，那么在分支点，游戏系统必须决定玩家接下来将经历的部分，这个决定可以基于玩家的选择，他的能力是否满足挑战条件，或简单的运气</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760709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战术机动机制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战术机动机制的目的</a:t>
            </a:r>
            <a:endParaRPr lang="en-US" altLang="zh-CN" dirty="0"/>
          </a:p>
          <a:p>
            <a:pPr lvl="1"/>
            <a:r>
              <a:rPr lang="zh-CN" altLang="en-US" dirty="0"/>
              <a:t>战术机动需要玩家穿过或控制空间，特别是在同一空间中获得一个或多个相对于对手的某种优势。对游戏胜利的不同定义会对该机制有不同的影响：</a:t>
            </a:r>
            <a:endParaRPr lang="en-US" altLang="zh-CN" dirty="0"/>
          </a:p>
          <a:p>
            <a:pPr lvl="2"/>
            <a:r>
              <a:rPr lang="zh-CN" altLang="en-US" dirty="0"/>
              <a:t>消除敌人的空间</a:t>
            </a:r>
            <a:endParaRPr lang="en-US" altLang="zh-CN" dirty="0"/>
          </a:p>
          <a:p>
            <a:pPr lvl="2"/>
            <a:r>
              <a:rPr lang="zh-CN" altLang="en-US" dirty="0"/>
              <a:t>控制空间的区域</a:t>
            </a:r>
            <a:endParaRPr lang="en-US" altLang="zh-CN" dirty="0"/>
          </a:p>
          <a:p>
            <a:pPr lvl="2"/>
            <a:r>
              <a:rPr lang="zh-CN" altLang="en-US" dirty="0"/>
              <a:t>在空间中简历一条连续的线</a:t>
            </a:r>
            <a:endParaRPr lang="en-US" altLang="zh-CN" dirty="0"/>
          </a:p>
          <a:p>
            <a:pPr lvl="2"/>
            <a:r>
              <a:rPr lang="zh-CN" altLang="en-US" dirty="0"/>
              <a:t>在穿越敌对领土时生存下来</a:t>
            </a:r>
            <a:endParaRPr lang="en-US" altLang="zh-CN" dirty="0"/>
          </a:p>
          <a:p>
            <a:pPr lvl="2"/>
            <a:r>
              <a:rPr lang="zh-CN" altLang="en-US" dirty="0"/>
              <a:t>在空间上超越比赛中的对手</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234926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各种社交互动机制：合作</a:t>
            </a:r>
          </a:p>
          <a:p>
            <a:endParaRPr kumimoji="1" lang="zh-CN" altLang="en-US" dirty="0"/>
          </a:p>
        </p:txBody>
      </p:sp>
      <p:graphicFrame>
        <p:nvGraphicFramePr>
          <p:cNvPr id="4" name="表格 3">
            <a:extLst>
              <a:ext uri="{FF2B5EF4-FFF2-40B4-BE49-F238E27FC236}">
                <a16:creationId xmlns:a16="http://schemas.microsoft.com/office/drawing/2014/main" id="{AE5FFDE9-6A6B-AF45-9414-6BAF582DBC67}"/>
              </a:ext>
            </a:extLst>
          </p:cNvPr>
          <p:cNvGraphicFramePr>
            <a:graphicFrameLocks noGrp="1"/>
          </p:cNvGraphicFramePr>
          <p:nvPr>
            <p:extLst>
              <p:ext uri="{D42A27DB-BD31-4B8C-83A1-F6EECF244321}">
                <p14:modId xmlns:p14="http://schemas.microsoft.com/office/powerpoint/2010/main" val="351979520"/>
              </p:ext>
            </p:extLst>
          </p:nvPr>
        </p:nvGraphicFramePr>
        <p:xfrm>
          <a:off x="2395779" y="2615563"/>
          <a:ext cx="7632848" cy="296672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建议和指导</a:t>
                      </a:r>
                    </a:p>
                  </a:txBody>
                  <a:tcPr/>
                </a:tc>
                <a:tc>
                  <a:txBody>
                    <a:bodyPr/>
                    <a:lstStyle/>
                    <a:p>
                      <a:pPr algn="ctr"/>
                      <a:r>
                        <a:rPr lang="zh-CN" altLang="en-US" dirty="0"/>
                        <a:t>可以是正式或非正式的</a:t>
                      </a:r>
                    </a:p>
                  </a:txBody>
                  <a:tcPr/>
                </a:tc>
                <a:extLst>
                  <a:ext uri="{0D108BD9-81ED-4DB2-BD59-A6C34878D82A}">
                    <a16:rowId xmlns:a16="http://schemas.microsoft.com/office/drawing/2014/main" val="10001"/>
                  </a:ext>
                </a:extLst>
              </a:tr>
              <a:tr h="370840">
                <a:tc>
                  <a:txBody>
                    <a:bodyPr/>
                    <a:lstStyle/>
                    <a:p>
                      <a:pPr algn="ctr"/>
                      <a:r>
                        <a:rPr lang="zh-CN" altLang="en-US" dirty="0"/>
                        <a:t>给予</a:t>
                      </a:r>
                    </a:p>
                  </a:txBody>
                  <a:tcPr/>
                </a:tc>
                <a:tc>
                  <a:txBody>
                    <a:bodyPr/>
                    <a:lstStyle/>
                    <a:p>
                      <a:pPr algn="ctr"/>
                      <a:r>
                        <a:rPr lang="zh-CN" altLang="en-US" dirty="0"/>
                        <a:t>经济功能</a:t>
                      </a:r>
                    </a:p>
                  </a:txBody>
                  <a:tcPr/>
                </a:tc>
                <a:extLst>
                  <a:ext uri="{0D108BD9-81ED-4DB2-BD59-A6C34878D82A}">
                    <a16:rowId xmlns:a16="http://schemas.microsoft.com/office/drawing/2014/main" val="10002"/>
                  </a:ext>
                </a:extLst>
              </a:tr>
              <a:tr h="370840">
                <a:tc>
                  <a:txBody>
                    <a:bodyPr/>
                    <a:lstStyle/>
                    <a:p>
                      <a:pPr algn="ctr"/>
                      <a:r>
                        <a:rPr lang="zh-CN" altLang="en-US" dirty="0"/>
                        <a:t>贷款</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3"/>
                  </a:ext>
                </a:extLst>
              </a:tr>
              <a:tr h="370840">
                <a:tc>
                  <a:txBody>
                    <a:bodyPr/>
                    <a:lstStyle/>
                    <a:p>
                      <a:pPr algn="ctr"/>
                      <a:r>
                        <a:rPr lang="zh-CN" altLang="en-US" dirty="0"/>
                        <a:t>支持或协助</a:t>
                      </a:r>
                    </a:p>
                  </a:txBody>
                  <a:tcPr/>
                </a:tc>
                <a:tc>
                  <a:txBody>
                    <a:bodyPr/>
                    <a:lstStyle/>
                    <a:p>
                      <a:pPr algn="ctr"/>
                      <a:r>
                        <a:rPr lang="zh-CN" altLang="en-US" dirty="0"/>
                        <a:t>可以有多种不同类型</a:t>
                      </a:r>
                    </a:p>
                  </a:txBody>
                  <a:tcPr/>
                </a:tc>
                <a:extLst>
                  <a:ext uri="{0D108BD9-81ED-4DB2-BD59-A6C34878D82A}">
                    <a16:rowId xmlns:a16="http://schemas.microsoft.com/office/drawing/2014/main" val="10004"/>
                  </a:ext>
                </a:extLst>
              </a:tr>
              <a:tr h="370840">
                <a:tc>
                  <a:txBody>
                    <a:bodyPr/>
                    <a:lstStyle/>
                    <a:p>
                      <a:pPr algn="ctr"/>
                      <a:r>
                        <a:rPr lang="zh-CN" altLang="en-US" dirty="0"/>
                        <a:t>交易</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5"/>
                  </a:ext>
                </a:extLst>
              </a:tr>
              <a:tr h="370840">
                <a:tc>
                  <a:txBody>
                    <a:bodyPr/>
                    <a:lstStyle/>
                    <a:p>
                      <a:pPr algn="ctr"/>
                      <a:r>
                        <a:rPr lang="zh-CN" altLang="en-US" dirty="0"/>
                        <a:t>有目的的共同劳动</a:t>
                      </a:r>
                    </a:p>
                  </a:txBody>
                  <a:tcPr/>
                </a:tc>
                <a:tc>
                  <a:txBody>
                    <a:bodyPr/>
                    <a:lstStyle/>
                    <a:p>
                      <a:pPr algn="ctr"/>
                      <a:r>
                        <a:rPr lang="zh-CN" altLang="en-US" dirty="0"/>
                        <a:t>可以有多种类型</a:t>
                      </a:r>
                    </a:p>
                  </a:txBody>
                  <a:tcPr/>
                </a:tc>
                <a:extLst>
                  <a:ext uri="{0D108BD9-81ED-4DB2-BD59-A6C34878D82A}">
                    <a16:rowId xmlns:a16="http://schemas.microsoft.com/office/drawing/2014/main" val="10006"/>
                  </a:ext>
                </a:extLst>
              </a:tr>
              <a:tr h="370840">
                <a:tc>
                  <a:txBody>
                    <a:bodyPr/>
                    <a:lstStyle/>
                    <a:p>
                      <a:pPr algn="ctr"/>
                      <a:r>
                        <a:rPr lang="zh-CN" altLang="en-US" dirty="0"/>
                        <a:t>公地悲剧</a:t>
                      </a:r>
                    </a:p>
                  </a:txBody>
                  <a:tcPr/>
                </a:tc>
                <a:tc>
                  <a:txBody>
                    <a:bodyPr/>
                    <a:lstStyle/>
                    <a:p>
                      <a:pPr algn="ctr"/>
                      <a:r>
                        <a:rPr lang="zh-CN" altLang="en-US" dirty="0"/>
                        <a:t>当人们过度使用有限的资源时发生</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327700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各种社交互动机制：创建</a:t>
            </a:r>
          </a:p>
          <a:p>
            <a:endParaRPr kumimoji="1" lang="zh-CN" altLang="en-US" dirty="0"/>
          </a:p>
        </p:txBody>
      </p:sp>
      <p:graphicFrame>
        <p:nvGraphicFramePr>
          <p:cNvPr id="5" name="表格 4">
            <a:extLst>
              <a:ext uri="{FF2B5EF4-FFF2-40B4-BE49-F238E27FC236}">
                <a16:creationId xmlns:a16="http://schemas.microsoft.com/office/drawing/2014/main" id="{9A6C6A74-429A-FC47-A489-D8EB19EDEF86}"/>
              </a:ext>
            </a:extLst>
          </p:cNvPr>
          <p:cNvGraphicFramePr>
            <a:graphicFrameLocks noGrp="1"/>
          </p:cNvGraphicFramePr>
          <p:nvPr>
            <p:extLst>
              <p:ext uri="{D42A27DB-BD31-4B8C-83A1-F6EECF244321}">
                <p14:modId xmlns:p14="http://schemas.microsoft.com/office/powerpoint/2010/main" val="4054435572"/>
              </p:ext>
            </p:extLst>
          </p:nvPr>
        </p:nvGraphicFramePr>
        <p:xfrm>
          <a:off x="2395779" y="3232013"/>
          <a:ext cx="7632848" cy="148336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众包</a:t>
                      </a:r>
                    </a:p>
                  </a:txBody>
                  <a:tcPr/>
                </a:tc>
                <a:tc>
                  <a:txBody>
                    <a:bodyPr/>
                    <a:lstStyle/>
                    <a:p>
                      <a:pPr algn="ctr"/>
                      <a:r>
                        <a:rPr lang="zh-CN" altLang="en-US" dirty="0"/>
                        <a:t>某些游戏中很好的方法</a:t>
                      </a:r>
                    </a:p>
                  </a:txBody>
                  <a:tcPr/>
                </a:tc>
                <a:extLst>
                  <a:ext uri="{0D108BD9-81ED-4DB2-BD59-A6C34878D82A}">
                    <a16:rowId xmlns:a16="http://schemas.microsoft.com/office/drawing/2014/main" val="10001"/>
                  </a:ext>
                </a:extLst>
              </a:tr>
              <a:tr h="370840">
                <a:tc>
                  <a:txBody>
                    <a:bodyPr/>
                    <a:lstStyle/>
                    <a:p>
                      <a:pPr algn="ctr"/>
                      <a:r>
                        <a:rPr lang="zh-CN" altLang="en-US" dirty="0"/>
                        <a:t>用户生成内容（</a:t>
                      </a:r>
                      <a:r>
                        <a:rPr lang="en-US" altLang="zh-CN" dirty="0"/>
                        <a:t>UGC</a:t>
                      </a:r>
                      <a:r>
                        <a:rPr lang="zh-CN" altLang="en-US" dirty="0"/>
                        <a:t>）</a:t>
                      </a:r>
                    </a:p>
                  </a:txBody>
                  <a:tcPr/>
                </a:tc>
                <a:tc>
                  <a:txBody>
                    <a:bodyPr/>
                    <a:lstStyle/>
                    <a:p>
                      <a:pPr algn="ctr"/>
                      <a:r>
                        <a:rPr lang="zh-CN" altLang="en-US" dirty="0"/>
                        <a:t>有很多种创造性的玩法</a:t>
                      </a:r>
                    </a:p>
                  </a:txBody>
                  <a:tcPr/>
                </a:tc>
                <a:extLst>
                  <a:ext uri="{0D108BD9-81ED-4DB2-BD59-A6C34878D82A}">
                    <a16:rowId xmlns:a16="http://schemas.microsoft.com/office/drawing/2014/main" val="10002"/>
                  </a:ext>
                </a:extLst>
              </a:tr>
              <a:tr h="370840">
                <a:tc>
                  <a:txBody>
                    <a:bodyPr/>
                    <a:lstStyle/>
                    <a:p>
                      <a:pPr algn="ctr"/>
                      <a:r>
                        <a:rPr lang="en-US" altLang="zh-CN" dirty="0"/>
                        <a:t>UGC</a:t>
                      </a:r>
                      <a:r>
                        <a:rPr lang="zh-CN" altLang="en-US" dirty="0"/>
                        <a:t>的公共图册</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人们喜欢展示自己的作品</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07253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各种社交互动机制：竞争</a:t>
            </a:r>
          </a:p>
          <a:p>
            <a:endParaRPr kumimoji="1" lang="zh-CN" altLang="en-US" dirty="0"/>
          </a:p>
        </p:txBody>
      </p:sp>
      <p:graphicFrame>
        <p:nvGraphicFramePr>
          <p:cNvPr id="6" name="表格 5">
            <a:extLst>
              <a:ext uri="{FF2B5EF4-FFF2-40B4-BE49-F238E27FC236}">
                <a16:creationId xmlns:a16="http://schemas.microsoft.com/office/drawing/2014/main" id="{61AA1D5B-6A31-0B4B-B140-2193DE4F67D4}"/>
              </a:ext>
            </a:extLst>
          </p:cNvPr>
          <p:cNvGraphicFramePr>
            <a:graphicFrameLocks noGrp="1"/>
          </p:cNvGraphicFramePr>
          <p:nvPr>
            <p:extLst>
              <p:ext uri="{D42A27DB-BD31-4B8C-83A1-F6EECF244321}">
                <p14:modId xmlns:p14="http://schemas.microsoft.com/office/powerpoint/2010/main" val="3604794974"/>
              </p:ext>
            </p:extLst>
          </p:nvPr>
        </p:nvGraphicFramePr>
        <p:xfrm>
          <a:off x="3211188" y="2081307"/>
          <a:ext cx="7632848" cy="445008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比较比分</a:t>
                      </a:r>
                    </a:p>
                  </a:txBody>
                  <a:tcPr/>
                </a:tc>
                <a:tc>
                  <a:txBody>
                    <a:bodyPr/>
                    <a:lstStyle/>
                    <a:p>
                      <a:pPr algn="ctr"/>
                      <a:r>
                        <a:rPr lang="zh-CN" altLang="en-US" dirty="0"/>
                        <a:t>最常见的胜负机制</a:t>
                      </a:r>
                    </a:p>
                  </a:txBody>
                  <a:tcPr/>
                </a:tc>
                <a:extLst>
                  <a:ext uri="{0D108BD9-81ED-4DB2-BD59-A6C34878D82A}">
                    <a16:rowId xmlns:a16="http://schemas.microsoft.com/office/drawing/2014/main" val="10001"/>
                  </a:ext>
                </a:extLst>
              </a:tr>
              <a:tr h="370840">
                <a:tc>
                  <a:txBody>
                    <a:bodyPr/>
                    <a:lstStyle/>
                    <a:p>
                      <a:pPr algn="ctr"/>
                      <a:r>
                        <a:rPr lang="zh-CN" altLang="en-US" dirty="0"/>
                        <a:t>光荣榜</a:t>
                      </a:r>
                    </a:p>
                  </a:txBody>
                  <a:tcPr/>
                </a:tc>
                <a:tc>
                  <a:txBody>
                    <a:bodyPr/>
                    <a:lstStyle/>
                    <a:p>
                      <a:pPr algn="ctr"/>
                      <a:r>
                        <a:rPr lang="zh-CN" altLang="en-US" dirty="0"/>
                        <a:t>供人们炫耀个人成就</a:t>
                      </a:r>
                    </a:p>
                  </a:txBody>
                  <a:tcPr/>
                </a:tc>
                <a:extLst>
                  <a:ext uri="{0D108BD9-81ED-4DB2-BD59-A6C34878D82A}">
                    <a16:rowId xmlns:a16="http://schemas.microsoft.com/office/drawing/2014/main" val="10002"/>
                  </a:ext>
                </a:extLst>
              </a:tr>
              <a:tr h="370840">
                <a:tc>
                  <a:txBody>
                    <a:bodyPr/>
                    <a:lstStyle/>
                    <a:p>
                      <a:pPr algn="ctr"/>
                      <a:r>
                        <a:rPr lang="zh-CN" altLang="en-US" dirty="0"/>
                        <a:t>锦标赛</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人数极多的竞争比赛</a:t>
                      </a:r>
                    </a:p>
                  </a:txBody>
                  <a:tcPr/>
                </a:tc>
                <a:extLst>
                  <a:ext uri="{0D108BD9-81ED-4DB2-BD59-A6C34878D82A}">
                    <a16:rowId xmlns:a16="http://schemas.microsoft.com/office/drawing/2014/main" val="10003"/>
                  </a:ext>
                </a:extLst>
              </a:tr>
              <a:tr h="370840">
                <a:tc>
                  <a:txBody>
                    <a:bodyPr/>
                    <a:lstStyle/>
                    <a:p>
                      <a:pPr algn="ctr"/>
                      <a:r>
                        <a:rPr lang="zh-CN" altLang="en-US" dirty="0"/>
                        <a:t>竞争可再生资源</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4"/>
                  </a:ext>
                </a:extLst>
              </a:tr>
              <a:tr h="370840">
                <a:tc>
                  <a:txBody>
                    <a:bodyPr/>
                    <a:lstStyle/>
                    <a:p>
                      <a:pPr algn="ctr"/>
                      <a:r>
                        <a:rPr lang="zh-CN" altLang="en-US" dirty="0"/>
                        <a:t>竞争有限的资源</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5"/>
                  </a:ext>
                </a:extLst>
              </a:tr>
              <a:tr h="370840">
                <a:tc>
                  <a:txBody>
                    <a:bodyPr/>
                    <a:lstStyle/>
                    <a:p>
                      <a:pPr algn="ctr"/>
                      <a:r>
                        <a:rPr lang="zh-CN" altLang="en-US" dirty="0"/>
                        <a:t>竞速</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物理功能</a:t>
                      </a:r>
                    </a:p>
                  </a:txBody>
                  <a:tcPr/>
                </a:tc>
                <a:extLst>
                  <a:ext uri="{0D108BD9-81ED-4DB2-BD59-A6C34878D82A}">
                    <a16:rowId xmlns:a16="http://schemas.microsoft.com/office/drawing/2014/main" val="10006"/>
                  </a:ext>
                </a:extLst>
              </a:tr>
              <a:tr h="370840">
                <a:tc>
                  <a:txBody>
                    <a:bodyPr/>
                    <a:lstStyle/>
                    <a:p>
                      <a:pPr algn="ctr"/>
                      <a:r>
                        <a:rPr lang="zh-CN" altLang="en-US" dirty="0"/>
                        <a:t>拔河</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夺取对手的资源</a:t>
                      </a:r>
                    </a:p>
                  </a:txBody>
                  <a:tcPr/>
                </a:tc>
                <a:extLst>
                  <a:ext uri="{0D108BD9-81ED-4DB2-BD59-A6C34878D82A}">
                    <a16:rowId xmlns:a16="http://schemas.microsoft.com/office/drawing/2014/main" val="10007"/>
                  </a:ext>
                </a:extLst>
              </a:tr>
              <a:tr h="370840">
                <a:tc>
                  <a:txBody>
                    <a:bodyPr/>
                    <a:lstStyle/>
                    <a:p>
                      <a:pPr algn="ctr"/>
                      <a:r>
                        <a:rPr lang="zh-CN" altLang="en-US" dirty="0"/>
                        <a:t>让步赛</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允许不同技能的人一起游戏</a:t>
                      </a:r>
                    </a:p>
                  </a:txBody>
                  <a:tcPr/>
                </a:tc>
                <a:extLst>
                  <a:ext uri="{0D108BD9-81ED-4DB2-BD59-A6C34878D82A}">
                    <a16:rowId xmlns:a16="http://schemas.microsoft.com/office/drawing/2014/main" val="10008"/>
                  </a:ext>
                </a:extLst>
              </a:tr>
              <a:tr h="370840">
                <a:tc>
                  <a:txBody>
                    <a:bodyPr/>
                    <a:lstStyle/>
                    <a:p>
                      <a:pPr algn="ctr"/>
                      <a:r>
                        <a:rPr lang="zh-CN" altLang="en-US" dirty="0"/>
                        <a:t>招标和拍卖</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经济功能、有多种形式</a:t>
                      </a:r>
                    </a:p>
                  </a:txBody>
                  <a:tcPr/>
                </a:tc>
                <a:extLst>
                  <a:ext uri="{0D108BD9-81ED-4DB2-BD59-A6C34878D82A}">
                    <a16:rowId xmlns:a16="http://schemas.microsoft.com/office/drawing/2014/main" val="10009"/>
                  </a:ext>
                </a:extLst>
              </a:tr>
              <a:tr h="370840">
                <a:tc>
                  <a:txBody>
                    <a:bodyPr/>
                    <a:lstStyle/>
                    <a:p>
                      <a:pPr algn="ctr"/>
                      <a:r>
                        <a:rPr lang="zh-CN" altLang="en-US" dirty="0"/>
                        <a:t>欺骗或咋呼</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然玩家误解他们的情况</a:t>
                      </a:r>
                    </a:p>
                  </a:txBody>
                  <a:tcPr/>
                </a:tc>
                <a:extLst>
                  <a:ext uri="{0D108BD9-81ED-4DB2-BD59-A6C34878D82A}">
                    <a16:rowId xmlns:a16="http://schemas.microsoft.com/office/drawing/2014/main" val="10010"/>
                  </a:ext>
                </a:extLst>
              </a:tr>
              <a:tr h="370840">
                <a:tc>
                  <a:txBody>
                    <a:bodyPr/>
                    <a:lstStyle/>
                    <a:p>
                      <a:pPr algn="ctr"/>
                      <a:r>
                        <a:rPr lang="zh-CN" altLang="en-US" dirty="0"/>
                        <a:t>花钱就能赢</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花费现实中的钱来买取游戏里的优势</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6907703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各种社交互动机制：团队游戏</a:t>
            </a:r>
            <a:endParaRPr kumimoji="1" lang="zh-CN" altLang="en-US" dirty="0"/>
          </a:p>
        </p:txBody>
      </p:sp>
      <p:graphicFrame>
        <p:nvGraphicFramePr>
          <p:cNvPr id="5" name="表格 4">
            <a:extLst>
              <a:ext uri="{FF2B5EF4-FFF2-40B4-BE49-F238E27FC236}">
                <a16:creationId xmlns:a16="http://schemas.microsoft.com/office/drawing/2014/main" id="{00B672E7-04E4-D443-AE2E-B1F8BC7B0F37}"/>
              </a:ext>
            </a:extLst>
          </p:cNvPr>
          <p:cNvGraphicFramePr>
            <a:graphicFrameLocks noGrp="1"/>
          </p:cNvGraphicFramePr>
          <p:nvPr>
            <p:extLst>
              <p:ext uri="{D42A27DB-BD31-4B8C-83A1-F6EECF244321}">
                <p14:modId xmlns:p14="http://schemas.microsoft.com/office/powerpoint/2010/main" val="1116109272"/>
              </p:ext>
            </p:extLst>
          </p:nvPr>
        </p:nvGraphicFramePr>
        <p:xfrm>
          <a:off x="2481723" y="2430628"/>
          <a:ext cx="7632848" cy="333756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团队标识的确定</a:t>
                      </a:r>
                    </a:p>
                  </a:txBody>
                  <a:tcPr/>
                </a:tc>
                <a:tc>
                  <a:txBody>
                    <a:bodyPr/>
                    <a:lstStyle/>
                    <a:p>
                      <a:pPr algn="ctr"/>
                      <a:r>
                        <a:rPr lang="zh-CN" altLang="en-US" dirty="0"/>
                        <a:t>队伍名称，</a:t>
                      </a:r>
                      <a:r>
                        <a:rPr lang="en-US" altLang="zh-CN" dirty="0"/>
                        <a:t>logo</a:t>
                      </a:r>
                      <a:r>
                        <a:rPr lang="zh-CN" altLang="en-US" dirty="0"/>
                        <a:t>等</a:t>
                      </a:r>
                    </a:p>
                  </a:txBody>
                  <a:tcPr/>
                </a:tc>
                <a:extLst>
                  <a:ext uri="{0D108BD9-81ED-4DB2-BD59-A6C34878D82A}">
                    <a16:rowId xmlns:a16="http://schemas.microsoft.com/office/drawing/2014/main" val="10001"/>
                  </a:ext>
                </a:extLst>
              </a:tr>
              <a:tr h="370840">
                <a:tc>
                  <a:txBody>
                    <a:bodyPr/>
                    <a:lstStyle/>
                    <a:p>
                      <a:pPr algn="ctr"/>
                      <a:r>
                        <a:rPr lang="zh-CN" altLang="en-US" dirty="0"/>
                        <a:t>专业分类的角色</a:t>
                      </a:r>
                    </a:p>
                  </a:txBody>
                  <a:tcPr/>
                </a:tc>
                <a:tc>
                  <a:txBody>
                    <a:bodyPr/>
                    <a:lstStyle/>
                    <a:p>
                      <a:pPr algn="ctr"/>
                      <a:r>
                        <a:rPr lang="zh-CN" altLang="en-US" dirty="0"/>
                        <a:t>体育游戏中的不同位置</a:t>
                      </a:r>
                    </a:p>
                  </a:txBody>
                  <a:tcPr/>
                </a:tc>
                <a:extLst>
                  <a:ext uri="{0D108BD9-81ED-4DB2-BD59-A6C34878D82A}">
                    <a16:rowId xmlns:a16="http://schemas.microsoft.com/office/drawing/2014/main" val="10002"/>
                  </a:ext>
                </a:extLst>
              </a:tr>
              <a:tr h="370840">
                <a:tc>
                  <a:txBody>
                    <a:bodyPr/>
                    <a:lstStyle/>
                    <a:p>
                      <a:pPr algn="ctr"/>
                      <a:r>
                        <a:rPr lang="zh-CN" altLang="en-US" dirty="0"/>
                        <a:t>谋划策略和战术</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教练功能、通常是非正式的</a:t>
                      </a:r>
                    </a:p>
                  </a:txBody>
                  <a:tcPr/>
                </a:tc>
                <a:extLst>
                  <a:ext uri="{0D108BD9-81ED-4DB2-BD59-A6C34878D82A}">
                    <a16:rowId xmlns:a16="http://schemas.microsoft.com/office/drawing/2014/main" val="10003"/>
                  </a:ext>
                </a:extLst>
              </a:tr>
              <a:tr h="370840">
                <a:tc>
                  <a:txBody>
                    <a:bodyPr/>
                    <a:lstStyle/>
                    <a:p>
                      <a:pPr algn="ctr"/>
                      <a:r>
                        <a:rPr lang="zh-CN" altLang="en-US" dirty="0"/>
                        <a:t>组建短期团队</a:t>
                      </a:r>
                    </a:p>
                  </a:txBody>
                  <a:tcPr/>
                </a:tc>
                <a:tc>
                  <a:txBody>
                    <a:bodyPr/>
                    <a:lstStyle/>
                    <a:p>
                      <a:pPr algn="ctr"/>
                      <a:r>
                        <a:rPr lang="zh-CN" altLang="en-US" dirty="0"/>
                        <a:t>暂时性的联盟</a:t>
                      </a:r>
                    </a:p>
                  </a:txBody>
                  <a:tcPr/>
                </a:tc>
                <a:extLst>
                  <a:ext uri="{0D108BD9-81ED-4DB2-BD59-A6C34878D82A}">
                    <a16:rowId xmlns:a16="http://schemas.microsoft.com/office/drawing/2014/main" val="10004"/>
                  </a:ext>
                </a:extLst>
              </a:tr>
              <a:tr h="370840">
                <a:tc>
                  <a:txBody>
                    <a:bodyPr/>
                    <a:lstStyle/>
                    <a:p>
                      <a:pPr algn="ctr"/>
                      <a:r>
                        <a:rPr lang="zh-CN" altLang="en-US" dirty="0"/>
                        <a:t>组建长期团队</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公会或其他类型的玩家组织</a:t>
                      </a:r>
                    </a:p>
                  </a:txBody>
                  <a:tcPr/>
                </a:tc>
                <a:extLst>
                  <a:ext uri="{0D108BD9-81ED-4DB2-BD59-A6C34878D82A}">
                    <a16:rowId xmlns:a16="http://schemas.microsoft.com/office/drawing/2014/main" val="10005"/>
                  </a:ext>
                </a:extLst>
              </a:tr>
              <a:tr h="370840">
                <a:tc>
                  <a:txBody>
                    <a:bodyPr/>
                    <a:lstStyle/>
                    <a:p>
                      <a:pPr algn="ctr"/>
                      <a:r>
                        <a:rPr lang="zh-CN" altLang="en-US" dirty="0"/>
                        <a:t>招聘玩家</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教练功能、通常是非正式的</a:t>
                      </a:r>
                    </a:p>
                  </a:txBody>
                  <a:tcPr/>
                </a:tc>
                <a:extLst>
                  <a:ext uri="{0D108BD9-81ED-4DB2-BD59-A6C34878D82A}">
                    <a16:rowId xmlns:a16="http://schemas.microsoft.com/office/drawing/2014/main" val="10006"/>
                  </a:ext>
                </a:extLst>
              </a:tr>
              <a:tr h="370840">
                <a:tc>
                  <a:txBody>
                    <a:bodyPr/>
                    <a:lstStyle/>
                    <a:p>
                      <a:pPr algn="ctr"/>
                      <a:r>
                        <a:rPr lang="zh-CN" altLang="en-US" dirty="0"/>
                        <a:t>实时协调活动</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教练功能、有时是正式的</a:t>
                      </a:r>
                    </a:p>
                  </a:txBody>
                  <a:tcPr/>
                </a:tc>
                <a:extLst>
                  <a:ext uri="{0D108BD9-81ED-4DB2-BD59-A6C34878D82A}">
                    <a16:rowId xmlns:a16="http://schemas.microsoft.com/office/drawing/2014/main" val="10007"/>
                  </a:ext>
                </a:extLst>
              </a:tr>
              <a:tr h="370840">
                <a:tc>
                  <a:txBody>
                    <a:bodyPr/>
                    <a:lstStyle/>
                    <a:p>
                      <a:pPr algn="ctr"/>
                      <a:r>
                        <a:rPr lang="zh-CN" altLang="en-US" dirty="0"/>
                        <a:t>保存秘密信息</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允许团队给他人以惊讶</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221587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各种社交互动机制：不明确的情况</a:t>
            </a:r>
            <a:endParaRPr kumimoji="1" lang="zh-CN" altLang="en-US" dirty="0"/>
          </a:p>
        </p:txBody>
      </p:sp>
      <p:graphicFrame>
        <p:nvGraphicFramePr>
          <p:cNvPr id="6" name="表格 5">
            <a:extLst>
              <a:ext uri="{FF2B5EF4-FFF2-40B4-BE49-F238E27FC236}">
                <a16:creationId xmlns:a16="http://schemas.microsoft.com/office/drawing/2014/main" id="{0D28D69D-EE19-554C-AA01-A89C24F478F4}"/>
              </a:ext>
            </a:extLst>
          </p:cNvPr>
          <p:cNvGraphicFramePr>
            <a:graphicFrameLocks noGrp="1"/>
          </p:cNvGraphicFramePr>
          <p:nvPr>
            <p:extLst>
              <p:ext uri="{D42A27DB-BD31-4B8C-83A1-F6EECF244321}">
                <p14:modId xmlns:p14="http://schemas.microsoft.com/office/powerpoint/2010/main" val="2770349134"/>
              </p:ext>
            </p:extLst>
          </p:nvPr>
        </p:nvGraphicFramePr>
        <p:xfrm>
          <a:off x="2615287" y="3057352"/>
          <a:ext cx="7632848" cy="185420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信任</a:t>
                      </a:r>
                    </a:p>
                  </a:txBody>
                  <a:tcPr/>
                </a:tc>
                <a:tc>
                  <a:txBody>
                    <a:bodyPr/>
                    <a:lstStyle/>
                    <a:p>
                      <a:pPr algn="ctr"/>
                      <a:r>
                        <a:rPr lang="zh-CN" altLang="en-US" dirty="0"/>
                        <a:t>在需要变换联盟关系的游戏中使用</a:t>
                      </a:r>
                    </a:p>
                  </a:txBody>
                  <a:tcPr/>
                </a:tc>
                <a:extLst>
                  <a:ext uri="{0D108BD9-81ED-4DB2-BD59-A6C34878D82A}">
                    <a16:rowId xmlns:a16="http://schemas.microsoft.com/office/drawing/2014/main" val="10001"/>
                  </a:ext>
                </a:extLst>
              </a:tr>
              <a:tr h="370840">
                <a:tc>
                  <a:txBody>
                    <a:bodyPr/>
                    <a:lstStyle/>
                    <a:p>
                      <a:pPr algn="ctr"/>
                      <a:r>
                        <a:rPr lang="zh-CN" altLang="en-US" dirty="0"/>
                        <a:t>叛变</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在需要变换联盟关系的游戏中使用</a:t>
                      </a:r>
                    </a:p>
                  </a:txBody>
                  <a:tcPr/>
                </a:tc>
                <a:extLst>
                  <a:ext uri="{0D108BD9-81ED-4DB2-BD59-A6C34878D82A}">
                    <a16:rowId xmlns:a16="http://schemas.microsoft.com/office/drawing/2014/main" val="10002"/>
                  </a:ext>
                </a:extLst>
              </a:tr>
              <a:tr h="370840">
                <a:tc>
                  <a:txBody>
                    <a:bodyPr/>
                    <a:lstStyle/>
                    <a:p>
                      <a:pPr algn="ctr"/>
                      <a:r>
                        <a:rPr lang="zh-CN" altLang="en-US" dirty="0"/>
                        <a:t>间谍或阴谋破坏</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一个玩家秘密的破坏队友</a:t>
                      </a:r>
                    </a:p>
                  </a:txBody>
                  <a:tcPr/>
                </a:tc>
                <a:extLst>
                  <a:ext uri="{0D108BD9-81ED-4DB2-BD59-A6C34878D82A}">
                    <a16:rowId xmlns:a16="http://schemas.microsoft.com/office/drawing/2014/main" val="10003"/>
                  </a:ext>
                </a:extLst>
              </a:tr>
              <a:tr h="370840">
                <a:tc>
                  <a:txBody>
                    <a:bodyPr/>
                    <a:lstStyle/>
                    <a:p>
                      <a:pPr algn="ctr"/>
                      <a:r>
                        <a:rPr lang="zh-CN" altLang="en-US" dirty="0"/>
                        <a:t>自警戒</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一些人自立为警察</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749821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各种社交互动机制：社会层次</a:t>
            </a:r>
            <a:endParaRPr kumimoji="1" lang="zh-CN" altLang="en-US" dirty="0"/>
          </a:p>
        </p:txBody>
      </p:sp>
      <p:graphicFrame>
        <p:nvGraphicFramePr>
          <p:cNvPr id="5" name="表格 4">
            <a:extLst>
              <a:ext uri="{FF2B5EF4-FFF2-40B4-BE49-F238E27FC236}">
                <a16:creationId xmlns:a16="http://schemas.microsoft.com/office/drawing/2014/main" id="{8AB46261-2701-4942-9243-4D5C768C85E7}"/>
              </a:ext>
            </a:extLst>
          </p:cNvPr>
          <p:cNvGraphicFramePr>
            <a:graphicFrameLocks noGrp="1"/>
          </p:cNvGraphicFramePr>
          <p:nvPr>
            <p:extLst>
              <p:ext uri="{D42A27DB-BD31-4B8C-83A1-F6EECF244321}">
                <p14:modId xmlns:p14="http://schemas.microsoft.com/office/powerpoint/2010/main" val="33508716"/>
              </p:ext>
            </p:extLst>
          </p:nvPr>
        </p:nvGraphicFramePr>
        <p:xfrm>
          <a:off x="2395779" y="3016256"/>
          <a:ext cx="7632848" cy="185420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裁判或游戏大师</a:t>
                      </a:r>
                    </a:p>
                  </a:txBody>
                  <a:tcPr/>
                </a:tc>
                <a:tc>
                  <a:txBody>
                    <a:bodyPr/>
                    <a:lstStyle/>
                    <a:p>
                      <a:pPr algn="ctr"/>
                      <a:r>
                        <a:rPr lang="zh-CN" altLang="en-US" dirty="0"/>
                        <a:t>给予某位玩家神力或者审批权</a:t>
                      </a:r>
                    </a:p>
                  </a:txBody>
                  <a:tcPr/>
                </a:tc>
                <a:extLst>
                  <a:ext uri="{0D108BD9-81ED-4DB2-BD59-A6C34878D82A}">
                    <a16:rowId xmlns:a16="http://schemas.microsoft.com/office/drawing/2014/main" val="10001"/>
                  </a:ext>
                </a:extLst>
              </a:tr>
              <a:tr h="370840">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2"/>
                  </a:ext>
                </a:extLst>
              </a:tr>
              <a:tr h="370840">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3"/>
                  </a:ext>
                </a:extLst>
              </a:tr>
              <a:tr h="370840">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722737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13</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游戏平衡</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0835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理解平衡游戏的特征</a:t>
            </a:r>
            <a:endParaRPr lang="en-US" altLang="zh-CN" dirty="0"/>
          </a:p>
          <a:p>
            <a:r>
              <a:rPr lang="zh-CN" altLang="en-US" dirty="0"/>
              <a:t>了解什么是统治性策略及其影响</a:t>
            </a:r>
            <a:endParaRPr lang="en-US" altLang="zh-CN" dirty="0"/>
          </a:p>
          <a:p>
            <a:r>
              <a:rPr lang="zh-CN" altLang="en-US" dirty="0"/>
              <a:t>了解如何在游戏中使用偶然性元素</a:t>
            </a:r>
            <a:endParaRPr lang="en-US" altLang="zh-CN" dirty="0"/>
          </a:p>
          <a:p>
            <a:r>
              <a:rPr lang="zh-CN" altLang="en-US" dirty="0"/>
              <a:t>掌握各种游戏类型中的公平性</a:t>
            </a:r>
            <a:endParaRPr lang="en-US" altLang="zh-CN" dirty="0"/>
          </a:p>
          <a:p>
            <a:r>
              <a:rPr lang="zh-CN" altLang="en-US" dirty="0"/>
              <a:t>理解困难度类型及其管理</a:t>
            </a:r>
            <a:endParaRPr lang="en-US" altLang="zh-CN" dirty="0"/>
          </a:p>
          <a:p>
            <a:r>
              <a:rPr lang="zh-CN" altLang="en-US" dirty="0"/>
              <a:t>了解正反馈及其控制</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12126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视频游戏的关键组成</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核心机制</a:t>
            </a:r>
          </a:p>
          <a:p>
            <a:pPr lvl="1"/>
            <a:r>
              <a:rPr kumimoji="1" lang="zh-CN" altLang="en-US" dirty="0">
                <a:solidFill>
                  <a:schemeClr val="accent2"/>
                </a:solidFill>
              </a:rPr>
              <a:t>用于描述游戏中的一般规则，能被算法实现的符号化和数学模型</a:t>
            </a:r>
          </a:p>
          <a:p>
            <a:pPr lvl="1"/>
            <a:r>
              <a:rPr kumimoji="1" lang="zh-CN" altLang="en-US" dirty="0"/>
              <a:t>比规则更具体</a:t>
            </a:r>
          </a:p>
          <a:p>
            <a:pPr lvl="1"/>
            <a:r>
              <a:rPr kumimoji="1" lang="zh-CN" altLang="en-US" dirty="0"/>
              <a:t>是所有游戏的中心，能够产生游戏的可玩性</a:t>
            </a:r>
          </a:p>
          <a:p>
            <a:pPr lvl="2"/>
            <a:r>
              <a:rPr kumimoji="1" lang="zh-CN" altLang="en-US" dirty="0"/>
              <a:t>定义了游戏所给出的挑战，以及对应于这些挑战玩家能采取的动作</a:t>
            </a:r>
          </a:p>
          <a:p>
            <a:pPr lvl="2"/>
            <a:r>
              <a:rPr kumimoji="1" lang="zh-CN" altLang="en-US" dirty="0"/>
              <a:t>确定了玩家行为对游戏世界所产生的影响</a:t>
            </a:r>
          </a:p>
          <a:p>
            <a:pPr lvl="2"/>
            <a:r>
              <a:rPr kumimoji="1" lang="zh-CN" altLang="en-US" dirty="0"/>
              <a:t>阐述达到游戏胜利的条件，以及胜利或失败后所发生的结果</a:t>
            </a:r>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1288766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什么是平衡的游戏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一个平衡性很好的游戏拥有的特征</a:t>
            </a:r>
            <a:endParaRPr lang="en-US" altLang="zh-CN" dirty="0"/>
          </a:p>
          <a:p>
            <a:pPr lvl="1"/>
            <a:r>
              <a:rPr lang="en-US" altLang="zh-CN" dirty="0" err="1"/>
              <a:t>PvE</a:t>
            </a:r>
            <a:r>
              <a:rPr lang="en-US" altLang="zh-CN" dirty="0"/>
              <a:t> &amp; </a:t>
            </a:r>
            <a:r>
              <a:rPr lang="en-US" altLang="zh-CN" dirty="0" err="1"/>
              <a:t>PvP</a:t>
            </a:r>
            <a:endParaRPr lang="en-US" altLang="zh-CN" dirty="0"/>
          </a:p>
          <a:p>
            <a:pPr lvl="2"/>
            <a:r>
              <a:rPr lang="zh-CN" altLang="en-US" dirty="0"/>
              <a:t>游戏提供有意义的选择</a:t>
            </a:r>
            <a:endParaRPr lang="en-US" altLang="zh-CN" dirty="0"/>
          </a:p>
          <a:p>
            <a:pPr lvl="2"/>
            <a:r>
              <a:rPr lang="zh-CN" altLang="en-US" dirty="0"/>
              <a:t>偶然性的因素没有大到足以让玩家的技能变得不相关</a:t>
            </a:r>
            <a:endParaRPr lang="en-US" altLang="zh-CN" dirty="0"/>
          </a:p>
          <a:p>
            <a:pPr lvl="1"/>
            <a:r>
              <a:rPr lang="en-US" altLang="zh-CN" dirty="0" err="1"/>
              <a:t>PvP</a:t>
            </a:r>
            <a:endParaRPr lang="en-US" altLang="zh-CN" dirty="0"/>
          </a:p>
          <a:p>
            <a:pPr lvl="2"/>
            <a:r>
              <a:rPr lang="zh-CN" altLang="en-US" dirty="0"/>
              <a:t>玩家感觉游戏是公平的</a:t>
            </a:r>
            <a:endParaRPr lang="en-US" altLang="zh-CN" dirty="0"/>
          </a:p>
          <a:p>
            <a:pPr lvl="2"/>
            <a:r>
              <a:rPr lang="zh-CN" altLang="en-US" dirty="0"/>
              <a:t>任何在游戏的早期落后的玩家都有合理的机会在游戏结束之前再次赶超</a:t>
            </a:r>
            <a:endParaRPr lang="en-US" altLang="zh-CN" dirty="0"/>
          </a:p>
          <a:p>
            <a:pPr lvl="2"/>
            <a:r>
              <a:rPr lang="zh-CN" altLang="en-US" dirty="0"/>
              <a:t>游戏很少或者绝不会造成和局</a:t>
            </a:r>
            <a:endParaRPr lang="en-US" altLang="zh-CN" dirty="0"/>
          </a:p>
          <a:p>
            <a:pPr lvl="1"/>
            <a:r>
              <a:rPr lang="en-US" altLang="zh-CN" dirty="0" err="1"/>
              <a:t>PvE</a:t>
            </a:r>
            <a:endParaRPr lang="en-US" altLang="zh-CN" dirty="0"/>
          </a:p>
          <a:p>
            <a:pPr lvl="2"/>
            <a:r>
              <a:rPr lang="zh-CN" altLang="en-US" dirty="0"/>
              <a:t>玩家感觉游戏是公平的</a:t>
            </a:r>
            <a:endParaRPr lang="en-US" altLang="zh-CN" dirty="0"/>
          </a:p>
          <a:p>
            <a:pPr lvl="2"/>
            <a:r>
              <a:rPr lang="zh-CN" altLang="en-US" dirty="0"/>
              <a:t>游戏的难度级别一定要一致</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322787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避免统治性策略</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策略</a:t>
            </a:r>
            <a:endParaRPr lang="en-US" altLang="zh-CN" dirty="0"/>
          </a:p>
          <a:p>
            <a:pPr lvl="1"/>
            <a:r>
              <a:rPr lang="zh-CN" altLang="en-US" dirty="0"/>
              <a:t>玩游戏的计划，依据玩家认为可能会获得成功的某个原则或者方法</a:t>
            </a:r>
            <a:endParaRPr lang="en-US" altLang="zh-CN" dirty="0"/>
          </a:p>
          <a:p>
            <a:r>
              <a:rPr lang="zh-CN" altLang="en-US" dirty="0"/>
              <a:t>统治性策略</a:t>
            </a:r>
            <a:endParaRPr lang="en-US" altLang="zh-CN" dirty="0"/>
          </a:p>
          <a:p>
            <a:pPr lvl="1"/>
            <a:r>
              <a:rPr lang="zh-CN" altLang="en-US" dirty="0">
                <a:solidFill>
                  <a:srgbClr val="FF0000"/>
                </a:solidFill>
              </a:rPr>
              <a:t>可以可靠地获得玩家可以到达的最好结果的策略，而不用管对手做得怎么样</a:t>
            </a:r>
            <a:endParaRPr lang="en-US" altLang="zh-CN" dirty="0">
              <a:solidFill>
                <a:srgbClr val="FF0000"/>
              </a:solidFill>
            </a:endParaRPr>
          </a:p>
          <a:p>
            <a:pPr lvl="1"/>
            <a:r>
              <a:rPr lang="zh-CN" altLang="en-US" dirty="0"/>
              <a:t>避免损失或阻止对手得分的策略也可以认为是统治性的</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738115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避免统治性策略</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视频游戏中的统治性策略</a:t>
            </a:r>
            <a:endParaRPr lang="en-US" altLang="zh-CN" dirty="0"/>
          </a:p>
          <a:p>
            <a:pPr lvl="1"/>
            <a:r>
              <a:rPr lang="zh-CN" altLang="en-US" dirty="0"/>
              <a:t>处理玩家选项之间可传递的关系</a:t>
            </a:r>
            <a:endParaRPr lang="en-US" altLang="zh-CN" dirty="0"/>
          </a:p>
          <a:p>
            <a:pPr lvl="2"/>
            <a:r>
              <a:rPr lang="zh-CN" altLang="en-US" dirty="0"/>
              <a:t>可传递</a:t>
            </a:r>
            <a:endParaRPr lang="en-US" altLang="zh-CN" dirty="0"/>
          </a:p>
          <a:p>
            <a:pPr lvl="3"/>
            <a:r>
              <a:rPr lang="en-US" altLang="zh-CN" dirty="0"/>
              <a:t>A</a:t>
            </a:r>
            <a:r>
              <a:rPr lang="zh-CN" altLang="en-US" dirty="0"/>
              <a:t>对</a:t>
            </a:r>
            <a:r>
              <a:rPr lang="en-US" altLang="zh-CN" dirty="0"/>
              <a:t>B</a:t>
            </a:r>
            <a:r>
              <a:rPr lang="zh-CN" altLang="en-US" dirty="0"/>
              <a:t>具有某种关系，</a:t>
            </a:r>
            <a:r>
              <a:rPr lang="en-US" altLang="zh-CN" dirty="0"/>
              <a:t>B</a:t>
            </a:r>
            <a:r>
              <a:rPr lang="zh-CN" altLang="en-US" dirty="0"/>
              <a:t>对</a:t>
            </a:r>
            <a:r>
              <a:rPr lang="en-US" altLang="zh-CN" dirty="0"/>
              <a:t>C</a:t>
            </a:r>
            <a:r>
              <a:rPr lang="zh-CN" altLang="en-US" dirty="0"/>
              <a:t>具有某种关系→</a:t>
            </a:r>
            <a:r>
              <a:rPr lang="en-US" altLang="zh-CN" dirty="0"/>
              <a:t>A</a:t>
            </a:r>
            <a:r>
              <a:rPr lang="zh-CN" altLang="en-US" dirty="0"/>
              <a:t>对</a:t>
            </a:r>
            <a:r>
              <a:rPr lang="en-US" altLang="zh-CN" dirty="0"/>
              <a:t>C</a:t>
            </a:r>
            <a:r>
              <a:rPr lang="zh-CN" altLang="en-US" dirty="0"/>
              <a:t>具有某种关系</a:t>
            </a:r>
            <a:endParaRPr lang="en-US" altLang="zh-CN" dirty="0"/>
          </a:p>
          <a:p>
            <a:pPr lvl="2"/>
            <a:r>
              <a:rPr lang="zh-CN" altLang="en-US" dirty="0"/>
              <a:t>为使用每一种策略强加上一个代价</a:t>
            </a:r>
            <a:endParaRPr lang="en-US" altLang="zh-CN" dirty="0"/>
          </a:p>
          <a:p>
            <a:pPr lvl="2"/>
            <a:r>
              <a:rPr lang="zh-CN" altLang="en-US" dirty="0"/>
              <a:t>使用影子成本</a:t>
            </a:r>
            <a:endParaRPr lang="en-US" altLang="zh-CN" dirty="0"/>
          </a:p>
          <a:p>
            <a:pPr lvl="2"/>
            <a:r>
              <a:rPr lang="zh-CN" altLang="en-US" dirty="0"/>
              <a:t>在游戏中前进的过程中升级玩家的能量</a:t>
            </a:r>
            <a:endParaRPr lang="en-US" altLang="zh-CN" dirty="0"/>
          </a:p>
          <a:p>
            <a:pPr lvl="1"/>
            <a:r>
              <a:rPr lang="zh-CN" altLang="en-US" dirty="0"/>
              <a:t>非传递的关系</a:t>
            </a:r>
            <a:endParaRPr lang="en-US" altLang="zh-CN" dirty="0"/>
          </a:p>
          <a:p>
            <a:pPr lvl="2"/>
            <a:r>
              <a:rPr lang="zh-CN" altLang="en-US" dirty="0"/>
              <a:t>石头、剪子、布</a:t>
            </a:r>
            <a:endParaRPr lang="en-US" altLang="zh-CN" dirty="0"/>
          </a:p>
          <a:p>
            <a:pPr lvl="1"/>
            <a:r>
              <a:rPr lang="zh-CN" altLang="en-US" dirty="0"/>
              <a:t>直交的单位区别</a:t>
            </a:r>
            <a:endParaRPr lang="en-US" altLang="zh-CN" dirty="0"/>
          </a:p>
          <a:p>
            <a:pPr lvl="2"/>
            <a:r>
              <a:rPr lang="zh-CN" altLang="en-US" dirty="0"/>
              <a:t>每一种单位类型都应该在不同维度上跟其他类型不同</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883973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偶然性的作用</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保守地使用偶然性</a:t>
            </a:r>
            <a:endParaRPr lang="en-US" altLang="zh-CN" dirty="0"/>
          </a:p>
          <a:p>
            <a:pPr lvl="1"/>
            <a:r>
              <a:rPr lang="zh-CN" altLang="en-US" dirty="0"/>
              <a:t>设计游戏时，保证偶然性只在最小程度上影响导致胜利的玩家动作，大部分的动作依靠技能</a:t>
            </a:r>
            <a:endParaRPr lang="en-US" altLang="zh-CN" dirty="0"/>
          </a:p>
          <a:p>
            <a:r>
              <a:rPr lang="zh-CN" altLang="en-US" dirty="0"/>
              <a:t>如果偶然性在游戏中占据更重要的作用，可用下面的方式平衡它</a:t>
            </a:r>
            <a:endParaRPr lang="en-US" altLang="zh-CN" dirty="0"/>
          </a:p>
          <a:p>
            <a:pPr lvl="1"/>
            <a:r>
              <a:rPr lang="zh-CN" altLang="en-US" dirty="0"/>
              <a:t>在风险和回报较小的常见挑战中使用偶然性</a:t>
            </a:r>
            <a:endParaRPr lang="en-US" altLang="zh-CN" dirty="0"/>
          </a:p>
          <a:p>
            <a:pPr lvl="1"/>
            <a:r>
              <a:rPr lang="zh-CN" altLang="en-US" dirty="0"/>
              <a:t>允许玩家选择动作来使用对他有利的偶然性</a:t>
            </a:r>
            <a:endParaRPr lang="en-US" altLang="zh-CN" dirty="0"/>
          </a:p>
          <a:p>
            <a:pPr lvl="1"/>
            <a:r>
              <a:rPr lang="zh-CN" altLang="en-US" dirty="0"/>
              <a:t>允许玩家决定冒多大的风险</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529443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使</a:t>
            </a:r>
            <a:r>
              <a:rPr lang="en-US" altLang="zh-CN" dirty="0" err="1"/>
              <a:t>PvP</a:t>
            </a:r>
            <a:r>
              <a:rPr lang="zh-CN" altLang="en-US" dirty="0"/>
              <a:t>游戏公平</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如果玩家认为当游戏开始的时候规则给每个玩家相等的机会获得胜利，以及除了偶然性的运作，在游戏过程中规则不应该通过玩家不能影响或者阻止的方式让玩家不等地处于有利或者不利的位置，那么他们通常认为这个</a:t>
            </a:r>
            <a:r>
              <a:rPr lang="en-US" altLang="zh-CN" dirty="0" err="1"/>
              <a:t>PvP</a:t>
            </a:r>
            <a:r>
              <a:rPr lang="zh-CN" altLang="en-US" dirty="0"/>
              <a:t>游戏时公平的</a:t>
            </a:r>
            <a:endParaRPr lang="en-US" altLang="zh-CN" dirty="0"/>
          </a:p>
          <a:p>
            <a:pPr lvl="1">
              <a:defRPr/>
            </a:pPr>
            <a:r>
              <a:rPr lang="zh-CN" altLang="en-US" dirty="0"/>
              <a:t>平衡对称的游戏</a:t>
            </a:r>
            <a:endParaRPr lang="en-US" altLang="zh-CN" dirty="0"/>
          </a:p>
          <a:p>
            <a:pPr lvl="2">
              <a:defRPr/>
            </a:pPr>
            <a:r>
              <a:rPr lang="zh-CN" altLang="en-US" dirty="0"/>
              <a:t>比较容易创造公平的游戏，但仍可能出现统治性策略</a:t>
            </a:r>
            <a:endParaRPr lang="en-US" altLang="zh-CN" dirty="0"/>
          </a:p>
          <a:p>
            <a:pPr lvl="1">
              <a:defRPr/>
            </a:pPr>
            <a:r>
              <a:rPr lang="zh-CN" altLang="en-US" dirty="0"/>
              <a:t>平衡非对称游戏</a:t>
            </a:r>
            <a:endParaRPr lang="en-US" altLang="zh-CN" dirty="0"/>
          </a:p>
          <a:p>
            <a:pPr lvl="2">
              <a:defRPr/>
            </a:pPr>
            <a:r>
              <a:rPr lang="zh-CN" altLang="en-US" dirty="0"/>
              <a:t>受到统治性策略的困扰，难以做到公平</a:t>
            </a:r>
            <a:endParaRPr lang="en-US" altLang="zh-CN" dirty="0"/>
          </a:p>
          <a:p>
            <a:pPr lvl="2">
              <a:defRPr/>
            </a:pPr>
            <a:r>
              <a:rPr lang="zh-CN" altLang="en-US" dirty="0"/>
              <a:t>点数分配系统</a:t>
            </a:r>
            <a:endParaRPr lang="en-US" altLang="zh-CN" dirty="0"/>
          </a:p>
          <a:p>
            <a:pPr lvl="3">
              <a:defRPr/>
            </a:pPr>
            <a:r>
              <a:rPr lang="zh-CN" altLang="en-US" dirty="0"/>
              <a:t>开始时，给玩家相同数量的原材料，然后让他们选择用什么原材料构建什么样的单位</a:t>
            </a:r>
            <a:endParaRPr lang="en-US" altLang="zh-CN" dirty="0"/>
          </a:p>
          <a:p>
            <a:pPr lvl="1">
              <a:defRPr/>
            </a:pPr>
            <a:r>
              <a:rPr lang="zh-CN" altLang="en-US" dirty="0"/>
              <a:t>永恒世界的平衡问题</a:t>
            </a:r>
            <a:endParaRPr lang="en-US" altLang="zh-CN" dirty="0"/>
          </a:p>
          <a:p>
            <a:pPr lvl="2">
              <a:defRPr/>
            </a:pPr>
            <a:r>
              <a:rPr lang="zh-CN" altLang="en-US" dirty="0"/>
              <a:t>永远都是不对称的，且通常本质上都是不平衡的</a:t>
            </a:r>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223596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使</a:t>
            </a:r>
            <a:r>
              <a:rPr lang="en-US" altLang="zh-CN" dirty="0" err="1"/>
              <a:t>PvE</a:t>
            </a:r>
            <a:r>
              <a:rPr lang="zh-CN" altLang="en-US" dirty="0"/>
              <a:t>游戏公平</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玩家希望一个公平的</a:t>
            </a:r>
            <a:r>
              <a:rPr lang="en-US" altLang="zh-CN" dirty="0" err="1"/>
              <a:t>PvE</a:t>
            </a:r>
            <a:r>
              <a:rPr lang="zh-CN" altLang="en-US" dirty="0"/>
              <a:t>游戏具有下面列出的特点</a:t>
            </a:r>
            <a:endParaRPr lang="en-US" altLang="zh-CN" dirty="0"/>
          </a:p>
          <a:p>
            <a:pPr lvl="1"/>
            <a:r>
              <a:rPr lang="zh-CN" altLang="en-US" dirty="0"/>
              <a:t>游戏应该按照始终如一的难度级别向玩家提供挑战</a:t>
            </a:r>
            <a:endParaRPr lang="en-US" altLang="zh-CN" dirty="0"/>
          </a:p>
          <a:p>
            <a:pPr lvl="1"/>
            <a:r>
              <a:rPr lang="zh-CN" altLang="en-US" dirty="0"/>
              <a:t>玩家不应该在没有警告而且不是因为他自己的错误的前提下突然输掉游戏</a:t>
            </a:r>
            <a:endParaRPr lang="en-US" altLang="zh-CN" dirty="0"/>
          </a:p>
          <a:p>
            <a:pPr lvl="1"/>
            <a:r>
              <a:rPr lang="zh-CN" altLang="en-US" dirty="0"/>
              <a:t>游戏不能要求玩家在得不到足够的信息的条件下作出重要决定</a:t>
            </a:r>
            <a:endParaRPr lang="en-US" altLang="zh-CN" dirty="0"/>
          </a:p>
          <a:p>
            <a:pPr lvl="1"/>
            <a:r>
              <a:rPr lang="zh-CN" altLang="en-US" dirty="0"/>
              <a:t>赢得游戏要求的所有事实性知识都应该限制在游戏中</a:t>
            </a:r>
            <a:endParaRPr lang="en-US" altLang="zh-CN" dirty="0"/>
          </a:p>
          <a:p>
            <a:pPr lvl="1"/>
            <a:r>
              <a:rPr lang="zh-CN" altLang="en-US" dirty="0"/>
              <a:t>游戏不应该要求玩家克服本不应该出现在这种游戏类别中的挑战</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85419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grpSp>
        <p:nvGrpSpPr>
          <p:cNvPr id="6" name="组合 10">
            <a:extLst>
              <a:ext uri="{FF2B5EF4-FFF2-40B4-BE49-F238E27FC236}">
                <a16:creationId xmlns:a16="http://schemas.microsoft.com/office/drawing/2014/main" id="{377D25B3-00FC-E64C-BF6D-136B6ECD8A3B}"/>
              </a:ext>
            </a:extLst>
          </p:cNvPr>
          <p:cNvGrpSpPr>
            <a:grpSpLocks/>
          </p:cNvGrpSpPr>
          <p:nvPr/>
        </p:nvGrpSpPr>
        <p:grpSpPr bwMode="auto">
          <a:xfrm>
            <a:off x="2571750" y="1857375"/>
            <a:ext cx="4214813" cy="3951288"/>
            <a:chOff x="3071008" y="2001034"/>
            <a:chExt cx="3429818" cy="3215504"/>
          </a:xfrm>
        </p:grpSpPr>
        <p:grpSp>
          <p:nvGrpSpPr>
            <p:cNvPr id="7" name="组合 5">
              <a:extLst>
                <a:ext uri="{FF2B5EF4-FFF2-40B4-BE49-F238E27FC236}">
                  <a16:creationId xmlns:a16="http://schemas.microsoft.com/office/drawing/2014/main" id="{013FDDFF-FDC7-334E-941C-A946973AA1CB}"/>
                </a:ext>
              </a:extLst>
            </p:cNvPr>
            <p:cNvGrpSpPr>
              <a:grpSpLocks/>
            </p:cNvGrpSpPr>
            <p:nvPr/>
          </p:nvGrpSpPr>
          <p:grpSpPr bwMode="auto">
            <a:xfrm rot="5400000">
              <a:off x="3115334" y="2385336"/>
              <a:ext cx="2786082" cy="2873147"/>
              <a:chOff x="2786050" y="3000372"/>
              <a:chExt cx="2286016" cy="2357454"/>
            </a:xfrm>
          </p:grpSpPr>
          <p:sp>
            <p:nvSpPr>
              <p:cNvPr id="10" name="直角三角形 9">
                <a:extLst>
                  <a:ext uri="{FF2B5EF4-FFF2-40B4-BE49-F238E27FC236}">
                    <a16:creationId xmlns:a16="http://schemas.microsoft.com/office/drawing/2014/main" id="{30F7F502-8991-E646-92A2-7FAAF43EC031}"/>
                  </a:ext>
                </a:extLst>
              </p:cNvPr>
              <p:cNvSpPr/>
              <p:nvPr/>
            </p:nvSpPr>
            <p:spPr>
              <a:xfrm>
                <a:off x="2785869" y="3286243"/>
                <a:ext cx="2072317" cy="207117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直角三角形 10">
                <a:extLst>
                  <a:ext uri="{FF2B5EF4-FFF2-40B4-BE49-F238E27FC236}">
                    <a16:creationId xmlns:a16="http://schemas.microsoft.com/office/drawing/2014/main" id="{91628349-0826-7846-B7D8-2D788F89FEAE}"/>
                  </a:ext>
                </a:extLst>
              </p:cNvPr>
              <p:cNvSpPr/>
              <p:nvPr/>
            </p:nvSpPr>
            <p:spPr>
              <a:xfrm rot="10800000">
                <a:off x="2999991" y="3000052"/>
                <a:ext cx="2072317" cy="207117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8" name="直接箭头连接符 7">
              <a:extLst>
                <a:ext uri="{FF2B5EF4-FFF2-40B4-BE49-F238E27FC236}">
                  <a16:creationId xmlns:a16="http://schemas.microsoft.com/office/drawing/2014/main" id="{C71A6E1A-DC1C-9D4E-9F54-FD460CD50943}"/>
                </a:ext>
              </a:extLst>
            </p:cNvPr>
            <p:cNvCxnSpPr/>
            <p:nvPr/>
          </p:nvCxnSpPr>
          <p:spPr>
            <a:xfrm>
              <a:off x="3072300" y="5215246"/>
              <a:ext cx="3428526" cy="12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A8C80BF-F497-B444-AE12-144134AEEBC7}"/>
                </a:ext>
              </a:extLst>
            </p:cNvPr>
            <p:cNvCxnSpPr/>
            <p:nvPr/>
          </p:nvCxnSpPr>
          <p:spPr>
            <a:xfrm rot="5400000" flipH="1" flipV="1">
              <a:off x="1464548" y="3607494"/>
              <a:ext cx="3214212" cy="12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C86CFA28-F17F-944A-AAF0-1FF3B83FA550}"/>
              </a:ext>
            </a:extLst>
          </p:cNvPr>
          <p:cNvSpPr txBox="1">
            <a:spLocks noChangeArrowheads="1"/>
          </p:cNvSpPr>
          <p:nvPr/>
        </p:nvSpPr>
        <p:spPr bwMode="auto">
          <a:xfrm rot="-2700000">
            <a:off x="3894138" y="4027488"/>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适中</a:t>
            </a:r>
          </a:p>
        </p:txBody>
      </p:sp>
      <p:sp>
        <p:nvSpPr>
          <p:cNvPr id="13" name="TextBox 12">
            <a:extLst>
              <a:ext uri="{FF2B5EF4-FFF2-40B4-BE49-F238E27FC236}">
                <a16:creationId xmlns:a16="http://schemas.microsoft.com/office/drawing/2014/main" id="{31FECD0A-8C21-A947-8CF8-67408458B1C1}"/>
              </a:ext>
            </a:extLst>
          </p:cNvPr>
          <p:cNvSpPr txBox="1">
            <a:spLocks noChangeArrowheads="1"/>
          </p:cNvSpPr>
          <p:nvPr/>
        </p:nvSpPr>
        <p:spPr bwMode="auto">
          <a:xfrm>
            <a:off x="3071813" y="328612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焦虑</a:t>
            </a:r>
          </a:p>
        </p:txBody>
      </p:sp>
      <p:sp>
        <p:nvSpPr>
          <p:cNvPr id="14" name="TextBox 13">
            <a:extLst>
              <a:ext uri="{FF2B5EF4-FFF2-40B4-BE49-F238E27FC236}">
                <a16:creationId xmlns:a16="http://schemas.microsoft.com/office/drawing/2014/main" id="{F043CEF5-C1AB-5E47-8AB1-B226C1E9DD4D}"/>
              </a:ext>
            </a:extLst>
          </p:cNvPr>
          <p:cNvSpPr txBox="1">
            <a:spLocks noChangeArrowheads="1"/>
          </p:cNvSpPr>
          <p:nvPr/>
        </p:nvSpPr>
        <p:spPr bwMode="auto">
          <a:xfrm>
            <a:off x="4997450" y="4643438"/>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厌倦</a:t>
            </a:r>
          </a:p>
        </p:txBody>
      </p:sp>
      <p:sp>
        <p:nvSpPr>
          <p:cNvPr id="15" name="TextBox 14">
            <a:extLst>
              <a:ext uri="{FF2B5EF4-FFF2-40B4-BE49-F238E27FC236}">
                <a16:creationId xmlns:a16="http://schemas.microsoft.com/office/drawing/2014/main" id="{B8A5C978-3E82-8044-98C0-C316A37C4BCE}"/>
              </a:ext>
            </a:extLst>
          </p:cNvPr>
          <p:cNvSpPr txBox="1">
            <a:spLocks noChangeArrowheads="1"/>
          </p:cNvSpPr>
          <p:nvPr/>
        </p:nvSpPr>
        <p:spPr bwMode="auto">
          <a:xfrm>
            <a:off x="3786188" y="58451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玩家能力</a:t>
            </a:r>
          </a:p>
        </p:txBody>
      </p:sp>
      <p:sp>
        <p:nvSpPr>
          <p:cNvPr id="16" name="TextBox 15">
            <a:extLst>
              <a:ext uri="{FF2B5EF4-FFF2-40B4-BE49-F238E27FC236}">
                <a16:creationId xmlns:a16="http://schemas.microsoft.com/office/drawing/2014/main" id="{B117971B-2A30-1248-9E82-043C2127BD8A}"/>
              </a:ext>
            </a:extLst>
          </p:cNvPr>
          <p:cNvSpPr txBox="1">
            <a:spLocks noChangeArrowheads="1"/>
          </p:cNvSpPr>
          <p:nvPr/>
        </p:nvSpPr>
        <p:spPr bwMode="auto">
          <a:xfrm rot="-5400000">
            <a:off x="2063751" y="3638550"/>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难度</a:t>
            </a:r>
          </a:p>
        </p:txBody>
      </p:sp>
      <p:sp>
        <p:nvSpPr>
          <p:cNvPr id="17" name="TextBox 16">
            <a:extLst>
              <a:ext uri="{FF2B5EF4-FFF2-40B4-BE49-F238E27FC236}">
                <a16:creationId xmlns:a16="http://schemas.microsoft.com/office/drawing/2014/main" id="{CDB5F913-DDA9-874E-8561-AD64515CC64E}"/>
              </a:ext>
            </a:extLst>
          </p:cNvPr>
          <p:cNvSpPr txBox="1">
            <a:spLocks noChangeArrowheads="1"/>
          </p:cNvSpPr>
          <p:nvPr/>
        </p:nvSpPr>
        <p:spPr bwMode="auto">
          <a:xfrm>
            <a:off x="6286500" y="2406650"/>
            <a:ext cx="26431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当执行任务的人的能力跟所面对的任务的难度平衡时，他们就会进入一个令人满意的最大生产状态；如果挑战太难，人们就会变得焦虑；如果挑战太简单，人们就会厌倦。</a:t>
            </a:r>
          </a:p>
        </p:txBody>
      </p:sp>
    </p:spTree>
    <p:extLst>
      <p:ext uri="{BB962C8B-B14F-4D97-AF65-F5344CB8AC3E}">
        <p14:creationId xmlns:p14="http://schemas.microsoft.com/office/powerpoint/2010/main" val="26110016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困难度的类型</a:t>
            </a:r>
            <a:endParaRPr lang="en-US" altLang="zh-CN" dirty="0"/>
          </a:p>
          <a:p>
            <a:pPr lvl="1"/>
            <a:r>
              <a:rPr lang="zh-CN" altLang="en-US" dirty="0"/>
              <a:t>绝对难度</a:t>
            </a:r>
            <a:endParaRPr lang="en-US" altLang="zh-CN" dirty="0"/>
          </a:p>
          <a:p>
            <a:pPr lvl="2"/>
            <a:r>
              <a:rPr lang="zh-CN" altLang="en-US" dirty="0"/>
              <a:t>跟最小情况下相比时要求的固有技能和挑战的压力</a:t>
            </a:r>
            <a:endParaRPr lang="en-US" altLang="zh-CN" dirty="0"/>
          </a:p>
          <a:p>
            <a:pPr lvl="1"/>
            <a:r>
              <a:rPr lang="zh-CN" altLang="en-US" dirty="0"/>
              <a:t>提供的能力</a:t>
            </a:r>
            <a:endParaRPr lang="en-US" altLang="zh-CN" dirty="0"/>
          </a:p>
          <a:p>
            <a:pPr lvl="2"/>
            <a:r>
              <a:rPr lang="zh-CN" altLang="en-US" dirty="0"/>
              <a:t>跟当前情况相适应的玩家力量：化身的生命值和能量值</a:t>
            </a:r>
            <a:endParaRPr lang="en-US" altLang="zh-CN" dirty="0"/>
          </a:p>
          <a:p>
            <a:pPr lvl="1"/>
            <a:r>
              <a:rPr lang="zh-CN" altLang="en-US" dirty="0"/>
              <a:t>相对难度</a:t>
            </a:r>
            <a:endParaRPr lang="en-US" altLang="zh-CN" dirty="0"/>
          </a:p>
          <a:p>
            <a:pPr lvl="2"/>
            <a:r>
              <a:rPr lang="zh-CN" altLang="en-US" dirty="0"/>
              <a:t>和玩家克服挑战的能力相关联的挑战的难度</a:t>
            </a:r>
            <a:endParaRPr lang="en-US" altLang="zh-CN" dirty="0"/>
          </a:p>
          <a:p>
            <a:pPr lvl="1"/>
            <a:r>
              <a:rPr lang="zh-CN" altLang="en-US" dirty="0"/>
              <a:t>游戏内经验</a:t>
            </a:r>
            <a:endParaRPr lang="en-US" altLang="zh-CN" dirty="0"/>
          </a:p>
          <a:p>
            <a:pPr lvl="2"/>
            <a:r>
              <a:rPr lang="zh-CN" altLang="en-US" dirty="0"/>
              <a:t>玩家在游戏内花费在克服类似挑战上的时间</a:t>
            </a:r>
          </a:p>
          <a:p>
            <a:pPr lvl="1"/>
            <a:r>
              <a:rPr lang="zh-CN" altLang="en-US" dirty="0"/>
              <a:t>感知困难度</a:t>
            </a:r>
            <a:endParaRPr lang="en-US" altLang="zh-CN" dirty="0"/>
          </a:p>
          <a:p>
            <a:pPr lvl="2"/>
            <a:r>
              <a:rPr lang="zh-CN" altLang="en-US" dirty="0"/>
              <a:t>相对难度减去玩家克服这种类型挑战的游戏内经验</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TextBox 3">
            <a:extLst>
              <a:ext uri="{FF2B5EF4-FFF2-40B4-BE49-F238E27FC236}">
                <a16:creationId xmlns:a16="http://schemas.microsoft.com/office/drawing/2014/main" id="{8E1552BE-D7E7-884E-AB02-EEF6C56BA8C4}"/>
              </a:ext>
            </a:extLst>
          </p:cNvPr>
          <p:cNvSpPr txBox="1">
            <a:spLocks noChangeArrowheads="1"/>
          </p:cNvSpPr>
          <p:nvPr/>
        </p:nvSpPr>
        <p:spPr bwMode="auto">
          <a:xfrm>
            <a:off x="8828689" y="2893764"/>
            <a:ext cx="302697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dirty="0">
                <a:solidFill>
                  <a:srgbClr val="DD6D21"/>
                </a:solidFill>
              </a:rPr>
              <a:t>设计师控制四种创造感知复杂度的因素：要求的固有技能、压力、游戏提供的能量和游戏内经验。设计师不能控制的主要因素是事前经验和天赋</a:t>
            </a:r>
          </a:p>
        </p:txBody>
      </p:sp>
    </p:spTree>
    <p:extLst>
      <p:ext uri="{BB962C8B-B14F-4D97-AF65-F5344CB8AC3E}">
        <p14:creationId xmlns:p14="http://schemas.microsoft.com/office/powerpoint/2010/main" val="30768839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6" name="直接箭头连接符 5">
            <a:extLst>
              <a:ext uri="{FF2B5EF4-FFF2-40B4-BE49-F238E27FC236}">
                <a16:creationId xmlns:a16="http://schemas.microsoft.com/office/drawing/2014/main" id="{918CEA67-856D-0C42-9BB1-B22753995A51}"/>
              </a:ext>
            </a:extLst>
          </p:cNvPr>
          <p:cNvCxnSpPr/>
          <p:nvPr/>
        </p:nvCxnSpPr>
        <p:spPr>
          <a:xfrm>
            <a:off x="5736458" y="6166088"/>
            <a:ext cx="421322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AFD04DD-CB0F-644F-8770-7629F5AF9E51}"/>
              </a:ext>
            </a:extLst>
          </p:cNvPr>
          <p:cNvCxnSpPr/>
          <p:nvPr/>
        </p:nvCxnSpPr>
        <p:spPr>
          <a:xfrm rot="5400000" flipH="1" flipV="1">
            <a:off x="3760815" y="4190444"/>
            <a:ext cx="39497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12">
            <a:extLst>
              <a:ext uri="{FF2B5EF4-FFF2-40B4-BE49-F238E27FC236}">
                <a16:creationId xmlns:a16="http://schemas.microsoft.com/office/drawing/2014/main" id="{8010BF30-225D-2D4B-A1BC-320781288809}"/>
              </a:ext>
            </a:extLst>
          </p:cNvPr>
          <p:cNvSpPr txBox="1">
            <a:spLocks noChangeArrowheads="1"/>
          </p:cNvSpPr>
          <p:nvPr/>
        </p:nvSpPr>
        <p:spPr bwMode="auto">
          <a:xfrm>
            <a:off x="7520808" y="6204188"/>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时间</a:t>
            </a:r>
          </a:p>
        </p:txBody>
      </p:sp>
      <p:sp>
        <p:nvSpPr>
          <p:cNvPr id="9" name="TextBox 13">
            <a:extLst>
              <a:ext uri="{FF2B5EF4-FFF2-40B4-BE49-F238E27FC236}">
                <a16:creationId xmlns:a16="http://schemas.microsoft.com/office/drawing/2014/main" id="{41DDECE2-A357-9E41-B4BF-EDD3F8614277}"/>
              </a:ext>
            </a:extLst>
          </p:cNvPr>
          <p:cNvSpPr txBox="1">
            <a:spLocks noChangeArrowheads="1"/>
          </p:cNvSpPr>
          <p:nvPr/>
        </p:nvSpPr>
        <p:spPr bwMode="auto">
          <a:xfrm rot="-5400000">
            <a:off x="5226871" y="3997563"/>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难度</a:t>
            </a:r>
          </a:p>
        </p:txBody>
      </p:sp>
      <p:cxnSp>
        <p:nvCxnSpPr>
          <p:cNvPr id="10" name="直接箭头连接符 14">
            <a:extLst>
              <a:ext uri="{FF2B5EF4-FFF2-40B4-BE49-F238E27FC236}">
                <a16:creationId xmlns:a16="http://schemas.microsoft.com/office/drawing/2014/main" id="{160AE517-F5E6-E14E-BF0F-C5B5FD8DDAC4}"/>
              </a:ext>
            </a:extLst>
          </p:cNvPr>
          <p:cNvCxnSpPr/>
          <p:nvPr/>
        </p:nvCxnSpPr>
        <p:spPr>
          <a:xfrm flipV="1">
            <a:off x="5734871" y="4573826"/>
            <a:ext cx="4214812" cy="7350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7">
            <a:extLst>
              <a:ext uri="{FF2B5EF4-FFF2-40B4-BE49-F238E27FC236}">
                <a16:creationId xmlns:a16="http://schemas.microsoft.com/office/drawing/2014/main" id="{C2C9D7AA-F88D-234F-9AF5-25E1FA08056E}"/>
              </a:ext>
            </a:extLst>
          </p:cNvPr>
          <p:cNvCxnSpPr/>
          <p:nvPr/>
        </p:nvCxnSpPr>
        <p:spPr>
          <a:xfrm flipV="1">
            <a:off x="5734871" y="3287951"/>
            <a:ext cx="4214812" cy="20208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20">
            <a:extLst>
              <a:ext uri="{FF2B5EF4-FFF2-40B4-BE49-F238E27FC236}">
                <a16:creationId xmlns:a16="http://schemas.microsoft.com/office/drawing/2014/main" id="{7460EAE0-6901-814E-BC54-19D2181DEED4}"/>
              </a:ext>
            </a:extLst>
          </p:cNvPr>
          <p:cNvCxnSpPr/>
          <p:nvPr/>
        </p:nvCxnSpPr>
        <p:spPr>
          <a:xfrm flipV="1">
            <a:off x="5734871" y="1859201"/>
            <a:ext cx="4214812" cy="31432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23">
            <a:extLst>
              <a:ext uri="{FF2B5EF4-FFF2-40B4-BE49-F238E27FC236}">
                <a16:creationId xmlns:a16="http://schemas.microsoft.com/office/drawing/2014/main" id="{BE166685-A8D0-D84A-9AE6-C58FD66FF39A}"/>
              </a:ext>
            </a:extLst>
          </p:cNvPr>
          <p:cNvSpPr txBox="1">
            <a:spLocks noChangeArrowheads="1"/>
          </p:cNvSpPr>
          <p:nvPr/>
        </p:nvSpPr>
        <p:spPr bwMode="auto">
          <a:xfrm>
            <a:off x="7663683" y="4931013"/>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感知难度</a:t>
            </a:r>
          </a:p>
        </p:txBody>
      </p:sp>
      <p:sp>
        <p:nvSpPr>
          <p:cNvPr id="14" name="TextBox 24">
            <a:extLst>
              <a:ext uri="{FF2B5EF4-FFF2-40B4-BE49-F238E27FC236}">
                <a16:creationId xmlns:a16="http://schemas.microsoft.com/office/drawing/2014/main" id="{8F0EB530-1434-CF4E-B01C-9A0809AAC7A8}"/>
              </a:ext>
            </a:extLst>
          </p:cNvPr>
          <p:cNvSpPr txBox="1">
            <a:spLocks noChangeArrowheads="1"/>
          </p:cNvSpPr>
          <p:nvPr/>
        </p:nvSpPr>
        <p:spPr bwMode="auto">
          <a:xfrm>
            <a:off x="7698608" y="4288076"/>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相对难度</a:t>
            </a:r>
          </a:p>
        </p:txBody>
      </p:sp>
      <p:sp>
        <p:nvSpPr>
          <p:cNvPr id="15" name="TextBox 30">
            <a:extLst>
              <a:ext uri="{FF2B5EF4-FFF2-40B4-BE49-F238E27FC236}">
                <a16:creationId xmlns:a16="http://schemas.microsoft.com/office/drawing/2014/main" id="{BAC40716-7300-7244-810B-2A108450F8D4}"/>
              </a:ext>
            </a:extLst>
          </p:cNvPr>
          <p:cNvSpPr txBox="1">
            <a:spLocks noChangeArrowheads="1"/>
          </p:cNvSpPr>
          <p:nvPr/>
        </p:nvSpPr>
        <p:spPr bwMode="auto">
          <a:xfrm>
            <a:off x="7698608" y="3359388"/>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绝对难度</a:t>
            </a:r>
          </a:p>
        </p:txBody>
      </p:sp>
      <p:cxnSp>
        <p:nvCxnSpPr>
          <p:cNvPr id="16" name="直接箭头连接符 32">
            <a:extLst>
              <a:ext uri="{FF2B5EF4-FFF2-40B4-BE49-F238E27FC236}">
                <a16:creationId xmlns:a16="http://schemas.microsoft.com/office/drawing/2014/main" id="{90EA5611-4499-4345-A031-81B03E9A715A}"/>
              </a:ext>
            </a:extLst>
          </p:cNvPr>
          <p:cNvCxnSpPr/>
          <p:nvPr/>
        </p:nvCxnSpPr>
        <p:spPr>
          <a:xfrm rot="5400000">
            <a:off x="8806683" y="2859326"/>
            <a:ext cx="1287463" cy="158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TextBox 33">
            <a:extLst>
              <a:ext uri="{FF2B5EF4-FFF2-40B4-BE49-F238E27FC236}">
                <a16:creationId xmlns:a16="http://schemas.microsoft.com/office/drawing/2014/main" id="{A6E3CD62-1A97-874C-AFDC-C219A85CBB01}"/>
              </a:ext>
            </a:extLst>
          </p:cNvPr>
          <p:cNvSpPr txBox="1">
            <a:spLocks noChangeArrowheads="1"/>
          </p:cNvSpPr>
          <p:nvPr/>
        </p:nvSpPr>
        <p:spPr bwMode="auto">
          <a:xfrm>
            <a:off x="9521058" y="2427526"/>
            <a:ext cx="13573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克服挑战</a:t>
            </a:r>
            <a:endParaRPr lang="en-US" altLang="zh-CN"/>
          </a:p>
          <a:p>
            <a:pPr eaLnBrk="1" hangingPunct="1"/>
            <a:r>
              <a:rPr lang="zh-CN" altLang="en-US"/>
              <a:t>所需的能力</a:t>
            </a:r>
          </a:p>
        </p:txBody>
      </p:sp>
      <p:cxnSp>
        <p:nvCxnSpPr>
          <p:cNvPr id="18" name="直接箭头连接符 34">
            <a:extLst>
              <a:ext uri="{FF2B5EF4-FFF2-40B4-BE49-F238E27FC236}">
                <a16:creationId xmlns:a16="http://schemas.microsoft.com/office/drawing/2014/main" id="{DE996072-7F45-B945-ACC9-C4B534B72268}"/>
              </a:ext>
            </a:extLst>
          </p:cNvPr>
          <p:cNvCxnSpPr/>
          <p:nvPr/>
        </p:nvCxnSpPr>
        <p:spPr>
          <a:xfrm rot="5400000">
            <a:off x="8878121" y="4073763"/>
            <a:ext cx="11430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TextBox 35">
            <a:extLst>
              <a:ext uri="{FF2B5EF4-FFF2-40B4-BE49-F238E27FC236}">
                <a16:creationId xmlns:a16="http://schemas.microsoft.com/office/drawing/2014/main" id="{9D154559-B9EA-884B-96EA-DC4F9F9B0DBD}"/>
              </a:ext>
            </a:extLst>
          </p:cNvPr>
          <p:cNvSpPr txBox="1">
            <a:spLocks noChangeArrowheads="1"/>
          </p:cNvSpPr>
          <p:nvPr/>
        </p:nvSpPr>
        <p:spPr bwMode="auto">
          <a:xfrm>
            <a:off x="9521058" y="3641963"/>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玩家拥有的</a:t>
            </a:r>
            <a:endParaRPr lang="en-US" altLang="zh-CN"/>
          </a:p>
          <a:p>
            <a:pPr eaLnBrk="1" hangingPunct="1"/>
            <a:r>
              <a:rPr lang="zh-CN" altLang="en-US"/>
              <a:t>游戏内经验</a:t>
            </a:r>
          </a:p>
        </p:txBody>
      </p:sp>
      <p:sp>
        <p:nvSpPr>
          <p:cNvPr id="20" name="TextBox 18">
            <a:extLst>
              <a:ext uri="{FF2B5EF4-FFF2-40B4-BE49-F238E27FC236}">
                <a16:creationId xmlns:a16="http://schemas.microsoft.com/office/drawing/2014/main" id="{E746CEA0-A880-1B41-BE2F-9B5078C2CF29}"/>
              </a:ext>
            </a:extLst>
          </p:cNvPr>
          <p:cNvSpPr txBox="1">
            <a:spLocks noChangeArrowheads="1"/>
          </p:cNvSpPr>
          <p:nvPr/>
        </p:nvSpPr>
        <p:spPr bwMode="auto">
          <a:xfrm>
            <a:off x="2305871" y="2216388"/>
            <a:ext cx="30003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dirty="0"/>
              <a:t>在一个平衡的游戏中，呈现给玩家挑战的感知困难度或者不改变，或者升高，所以玩家感觉到后面呈现出的挑战比前面的要难。为了达到这一点，你必须考虑到玩家一直增长的游戏内经验并适当地提高挑战的绝对难度。如果你希望，你也可以提高游戏提供的能力</a:t>
            </a:r>
          </a:p>
        </p:txBody>
      </p:sp>
    </p:spTree>
    <p:extLst>
      <p:ext uri="{BB962C8B-B14F-4D97-AF65-F5344CB8AC3E}">
        <p14:creationId xmlns:p14="http://schemas.microsoft.com/office/powerpoint/2010/main" val="3714833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21" name="直接箭头连接符 5">
            <a:extLst>
              <a:ext uri="{FF2B5EF4-FFF2-40B4-BE49-F238E27FC236}">
                <a16:creationId xmlns:a16="http://schemas.microsoft.com/office/drawing/2014/main" id="{9B6D1F9C-220D-D344-84CA-2FB7DF65CCC3}"/>
              </a:ext>
            </a:extLst>
          </p:cNvPr>
          <p:cNvCxnSpPr/>
          <p:nvPr/>
        </p:nvCxnSpPr>
        <p:spPr>
          <a:xfrm>
            <a:off x="5736458" y="6164080"/>
            <a:ext cx="421322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6">
            <a:extLst>
              <a:ext uri="{FF2B5EF4-FFF2-40B4-BE49-F238E27FC236}">
                <a16:creationId xmlns:a16="http://schemas.microsoft.com/office/drawing/2014/main" id="{4790F924-7694-AE42-8E3B-39F146A4867D}"/>
              </a:ext>
            </a:extLst>
          </p:cNvPr>
          <p:cNvCxnSpPr/>
          <p:nvPr/>
        </p:nvCxnSpPr>
        <p:spPr>
          <a:xfrm rot="5400000" flipH="1" flipV="1">
            <a:off x="3760815" y="4188436"/>
            <a:ext cx="39497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3C986B69-3029-0849-8EB6-292355A7D934}"/>
              </a:ext>
            </a:extLst>
          </p:cNvPr>
          <p:cNvSpPr txBox="1">
            <a:spLocks noChangeArrowheads="1"/>
          </p:cNvSpPr>
          <p:nvPr/>
        </p:nvSpPr>
        <p:spPr bwMode="auto">
          <a:xfrm>
            <a:off x="7520808" y="620218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时间</a:t>
            </a:r>
          </a:p>
        </p:txBody>
      </p:sp>
      <p:sp>
        <p:nvSpPr>
          <p:cNvPr id="24" name="TextBox 13">
            <a:extLst>
              <a:ext uri="{FF2B5EF4-FFF2-40B4-BE49-F238E27FC236}">
                <a16:creationId xmlns:a16="http://schemas.microsoft.com/office/drawing/2014/main" id="{C60568ED-2558-5941-A2C5-B928E727F667}"/>
              </a:ext>
            </a:extLst>
          </p:cNvPr>
          <p:cNvSpPr txBox="1">
            <a:spLocks noChangeArrowheads="1"/>
          </p:cNvSpPr>
          <p:nvPr/>
        </p:nvSpPr>
        <p:spPr bwMode="auto">
          <a:xfrm rot="-5400000">
            <a:off x="5226871" y="399555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难度</a:t>
            </a:r>
          </a:p>
        </p:txBody>
      </p:sp>
      <p:cxnSp>
        <p:nvCxnSpPr>
          <p:cNvPr id="25" name="直接箭头连接符 14">
            <a:extLst>
              <a:ext uri="{FF2B5EF4-FFF2-40B4-BE49-F238E27FC236}">
                <a16:creationId xmlns:a16="http://schemas.microsoft.com/office/drawing/2014/main" id="{DC06ED6C-D266-244F-A405-3405B337E42F}"/>
              </a:ext>
            </a:extLst>
          </p:cNvPr>
          <p:cNvCxnSpPr/>
          <p:nvPr/>
        </p:nvCxnSpPr>
        <p:spPr>
          <a:xfrm>
            <a:off x="5734871" y="4319405"/>
            <a:ext cx="4071937" cy="1181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17">
            <a:extLst>
              <a:ext uri="{FF2B5EF4-FFF2-40B4-BE49-F238E27FC236}">
                <a16:creationId xmlns:a16="http://schemas.microsoft.com/office/drawing/2014/main" id="{C8A4AEA1-200F-5347-B3EF-4206C0D06B08}"/>
              </a:ext>
            </a:extLst>
          </p:cNvPr>
          <p:cNvCxnSpPr/>
          <p:nvPr/>
        </p:nvCxnSpPr>
        <p:spPr>
          <a:xfrm flipV="1">
            <a:off x="5734871" y="4298768"/>
            <a:ext cx="4057650" cy="206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0">
            <a:extLst>
              <a:ext uri="{FF2B5EF4-FFF2-40B4-BE49-F238E27FC236}">
                <a16:creationId xmlns:a16="http://schemas.microsoft.com/office/drawing/2014/main" id="{7707AA8C-3389-7A4A-8434-301D3945351D}"/>
              </a:ext>
            </a:extLst>
          </p:cNvPr>
          <p:cNvCxnSpPr/>
          <p:nvPr/>
        </p:nvCxnSpPr>
        <p:spPr>
          <a:xfrm flipV="1">
            <a:off x="5734871" y="2428693"/>
            <a:ext cx="3929062" cy="13573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3">
            <a:extLst>
              <a:ext uri="{FF2B5EF4-FFF2-40B4-BE49-F238E27FC236}">
                <a16:creationId xmlns:a16="http://schemas.microsoft.com/office/drawing/2014/main" id="{06ACFDE6-6E1E-9E40-AD55-E381D113E754}"/>
              </a:ext>
            </a:extLst>
          </p:cNvPr>
          <p:cNvSpPr txBox="1">
            <a:spLocks noChangeArrowheads="1"/>
          </p:cNvSpPr>
          <p:nvPr/>
        </p:nvSpPr>
        <p:spPr bwMode="auto">
          <a:xfrm>
            <a:off x="7698608" y="513061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感知难度</a:t>
            </a:r>
          </a:p>
        </p:txBody>
      </p:sp>
      <p:sp>
        <p:nvSpPr>
          <p:cNvPr id="29" name="TextBox 24">
            <a:extLst>
              <a:ext uri="{FF2B5EF4-FFF2-40B4-BE49-F238E27FC236}">
                <a16:creationId xmlns:a16="http://schemas.microsoft.com/office/drawing/2014/main" id="{07E23A21-B39E-2344-BCD8-C4D87B0CC0FC}"/>
              </a:ext>
            </a:extLst>
          </p:cNvPr>
          <p:cNvSpPr txBox="1">
            <a:spLocks noChangeArrowheads="1"/>
          </p:cNvSpPr>
          <p:nvPr/>
        </p:nvSpPr>
        <p:spPr bwMode="auto">
          <a:xfrm>
            <a:off x="7698608" y="428606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相对难度</a:t>
            </a:r>
          </a:p>
        </p:txBody>
      </p:sp>
      <p:sp>
        <p:nvSpPr>
          <p:cNvPr id="30" name="TextBox 30">
            <a:extLst>
              <a:ext uri="{FF2B5EF4-FFF2-40B4-BE49-F238E27FC236}">
                <a16:creationId xmlns:a16="http://schemas.microsoft.com/office/drawing/2014/main" id="{FE932E6B-6ABA-064F-806B-075C9855F67A}"/>
              </a:ext>
            </a:extLst>
          </p:cNvPr>
          <p:cNvSpPr txBox="1">
            <a:spLocks noChangeArrowheads="1"/>
          </p:cNvSpPr>
          <p:nvPr/>
        </p:nvSpPr>
        <p:spPr bwMode="auto">
          <a:xfrm>
            <a:off x="7698608" y="300019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绝对难度</a:t>
            </a:r>
          </a:p>
        </p:txBody>
      </p:sp>
      <p:cxnSp>
        <p:nvCxnSpPr>
          <p:cNvPr id="31" name="直接箭头连接符 32">
            <a:extLst>
              <a:ext uri="{FF2B5EF4-FFF2-40B4-BE49-F238E27FC236}">
                <a16:creationId xmlns:a16="http://schemas.microsoft.com/office/drawing/2014/main" id="{3F988789-9751-4649-BC22-92E230EDF069}"/>
              </a:ext>
            </a:extLst>
          </p:cNvPr>
          <p:cNvCxnSpPr/>
          <p:nvPr/>
        </p:nvCxnSpPr>
        <p:spPr>
          <a:xfrm rot="5400000">
            <a:off x="8628884" y="3392305"/>
            <a:ext cx="1643062" cy="158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2" name="TextBox 33">
            <a:extLst>
              <a:ext uri="{FF2B5EF4-FFF2-40B4-BE49-F238E27FC236}">
                <a16:creationId xmlns:a16="http://schemas.microsoft.com/office/drawing/2014/main" id="{5B25F74C-0053-8148-A2AA-5393953814C6}"/>
              </a:ext>
            </a:extLst>
          </p:cNvPr>
          <p:cNvSpPr txBox="1">
            <a:spLocks noChangeArrowheads="1"/>
          </p:cNvSpPr>
          <p:nvPr/>
        </p:nvSpPr>
        <p:spPr bwMode="auto">
          <a:xfrm>
            <a:off x="9521058" y="3071630"/>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克服挑战</a:t>
            </a:r>
            <a:endParaRPr lang="en-US" altLang="zh-CN"/>
          </a:p>
          <a:p>
            <a:pPr eaLnBrk="1" hangingPunct="1"/>
            <a:r>
              <a:rPr lang="zh-CN" altLang="en-US"/>
              <a:t>所需的能力</a:t>
            </a:r>
          </a:p>
        </p:txBody>
      </p:sp>
      <p:cxnSp>
        <p:nvCxnSpPr>
          <p:cNvPr id="33" name="直接箭头连接符 34">
            <a:extLst>
              <a:ext uri="{FF2B5EF4-FFF2-40B4-BE49-F238E27FC236}">
                <a16:creationId xmlns:a16="http://schemas.microsoft.com/office/drawing/2014/main" id="{1E32FCE7-5A24-F34A-B551-5FF3E85A7A45}"/>
              </a:ext>
            </a:extLst>
          </p:cNvPr>
          <p:cNvCxnSpPr/>
          <p:nvPr/>
        </p:nvCxnSpPr>
        <p:spPr>
          <a:xfrm rot="5400000">
            <a:off x="8878121" y="4857568"/>
            <a:ext cx="11430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4" name="TextBox 35">
            <a:extLst>
              <a:ext uri="{FF2B5EF4-FFF2-40B4-BE49-F238E27FC236}">
                <a16:creationId xmlns:a16="http://schemas.microsoft.com/office/drawing/2014/main" id="{692B3A55-8FC1-4740-A30A-1E5F90D3B483}"/>
              </a:ext>
            </a:extLst>
          </p:cNvPr>
          <p:cNvSpPr txBox="1">
            <a:spLocks noChangeArrowheads="1"/>
          </p:cNvSpPr>
          <p:nvPr/>
        </p:nvSpPr>
        <p:spPr bwMode="auto">
          <a:xfrm>
            <a:off x="9521058" y="4497205"/>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玩家拥有的</a:t>
            </a:r>
            <a:endParaRPr lang="en-US" altLang="zh-CN"/>
          </a:p>
          <a:p>
            <a:pPr eaLnBrk="1" hangingPunct="1"/>
            <a:r>
              <a:rPr lang="zh-CN" altLang="en-US"/>
              <a:t>游戏内经验</a:t>
            </a:r>
          </a:p>
        </p:txBody>
      </p:sp>
      <p:sp>
        <p:nvSpPr>
          <p:cNvPr id="35" name="TextBox 18">
            <a:extLst>
              <a:ext uri="{FF2B5EF4-FFF2-40B4-BE49-F238E27FC236}">
                <a16:creationId xmlns:a16="http://schemas.microsoft.com/office/drawing/2014/main" id="{F74116FB-4EFF-AC40-AB9B-230E943EA833}"/>
              </a:ext>
            </a:extLst>
          </p:cNvPr>
          <p:cNvSpPr txBox="1">
            <a:spLocks noChangeArrowheads="1"/>
          </p:cNvSpPr>
          <p:nvPr/>
        </p:nvSpPr>
        <p:spPr bwMode="auto">
          <a:xfrm>
            <a:off x="2305871" y="2406468"/>
            <a:ext cx="30003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如果玩家可用的能力增长的速率跟绝对难度增长的速率相同，那么相对难度就应该是一条水平线。但是相对难度不应该是一条水平线，因为当你考虑进去玩家不断增长的游戏内经验的时候，感知难度实际上是下降了</a:t>
            </a:r>
          </a:p>
        </p:txBody>
      </p:sp>
    </p:spTree>
    <p:extLst>
      <p:ext uri="{BB962C8B-B14F-4D97-AF65-F5344CB8AC3E}">
        <p14:creationId xmlns:p14="http://schemas.microsoft.com/office/powerpoint/2010/main" val="3816731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视频游戏的关键组成</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用户界面</a:t>
            </a:r>
          </a:p>
          <a:p>
            <a:pPr lvl="1"/>
            <a:r>
              <a:rPr kumimoji="1" lang="zh-CN" altLang="en-US" dirty="0"/>
              <a:t>大部分计算机程序</a:t>
            </a:r>
          </a:p>
          <a:p>
            <a:pPr lvl="2"/>
            <a:r>
              <a:rPr kumimoji="1" lang="zh-CN" altLang="en-US" dirty="0"/>
              <a:t>设计得尽可能高效，能够清晰地呈现用户工作</a:t>
            </a:r>
          </a:p>
          <a:p>
            <a:pPr lvl="1"/>
            <a:r>
              <a:rPr kumimoji="1" lang="zh-CN" altLang="en-US" dirty="0"/>
              <a:t>游戏</a:t>
            </a:r>
          </a:p>
          <a:p>
            <a:pPr lvl="2"/>
            <a:r>
              <a:rPr kumimoji="1" lang="zh-CN" altLang="en-US" dirty="0"/>
              <a:t>不仅要让游戏操作更方便，同时也要可以娱乐玩家</a:t>
            </a:r>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494517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endParaRPr lang="en-US" altLang="zh-CN" dirty="0"/>
          </a:p>
          <a:p>
            <a:pPr lvl="1"/>
            <a:r>
              <a:rPr lang="zh-CN" altLang="en-US" dirty="0"/>
              <a:t>整个游戏过程中的感知难度或者应该保持不变，或者应该上升。在大部分游戏中，它都是上升的。然而，对某些玩家来说，它应该保持不变或者上升得非常慢。年轻的小孩或者一般玩家对挫折的忍受能力要比老的玩家或者核心玩家低得多。容易受到伤害的玩家对游戏中的物理协调性挑战从越来越多的经验中的获益可能不会像有能力的玩家那样多。对于这些人群， 要尽力保持感知困难度在整个过程中基本保持不变</a:t>
            </a:r>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42411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4" name="直接箭头连接符 3">
            <a:extLst>
              <a:ext uri="{FF2B5EF4-FFF2-40B4-BE49-F238E27FC236}">
                <a16:creationId xmlns:a16="http://schemas.microsoft.com/office/drawing/2014/main" id="{54CDA201-B287-9E45-A0FE-776949B3F6DF}"/>
              </a:ext>
            </a:extLst>
          </p:cNvPr>
          <p:cNvCxnSpPr/>
          <p:nvPr/>
        </p:nvCxnSpPr>
        <p:spPr>
          <a:xfrm flipV="1">
            <a:off x="2984500" y="6215370"/>
            <a:ext cx="7202488" cy="206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2DA547C6-265D-1E4D-8661-47C0EBA0A478}"/>
              </a:ext>
            </a:extLst>
          </p:cNvPr>
          <p:cNvCxnSpPr/>
          <p:nvPr/>
        </p:nvCxnSpPr>
        <p:spPr>
          <a:xfrm rot="5400000" flipH="1" flipV="1">
            <a:off x="1010444" y="4260363"/>
            <a:ext cx="39497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FD1199-BDE2-3A47-BC96-CCC3A1AB2AFC}"/>
              </a:ext>
            </a:extLst>
          </p:cNvPr>
          <p:cNvSpPr txBox="1">
            <a:spLocks noChangeArrowheads="1"/>
          </p:cNvSpPr>
          <p:nvPr/>
        </p:nvSpPr>
        <p:spPr bwMode="auto">
          <a:xfrm>
            <a:off x="6329363" y="6274107"/>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时间</a:t>
            </a:r>
          </a:p>
        </p:txBody>
      </p:sp>
      <p:sp>
        <p:nvSpPr>
          <p:cNvPr id="7" name="TextBox 6">
            <a:extLst>
              <a:ext uri="{FF2B5EF4-FFF2-40B4-BE49-F238E27FC236}">
                <a16:creationId xmlns:a16="http://schemas.microsoft.com/office/drawing/2014/main" id="{6269B27A-CE56-3E4C-A093-93AF1839AD51}"/>
              </a:ext>
            </a:extLst>
          </p:cNvPr>
          <p:cNvSpPr txBox="1">
            <a:spLocks noChangeArrowheads="1"/>
          </p:cNvSpPr>
          <p:nvPr/>
        </p:nvSpPr>
        <p:spPr bwMode="auto">
          <a:xfrm rot="-5400000">
            <a:off x="2130426" y="4067482"/>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感知困难度</a:t>
            </a:r>
          </a:p>
        </p:txBody>
      </p:sp>
      <p:cxnSp>
        <p:nvCxnSpPr>
          <p:cNvPr id="8" name="直接连接符 9">
            <a:extLst>
              <a:ext uri="{FF2B5EF4-FFF2-40B4-BE49-F238E27FC236}">
                <a16:creationId xmlns:a16="http://schemas.microsoft.com/office/drawing/2014/main" id="{AF7528DD-9265-A64E-8F41-0D7EDFD2F98B}"/>
              </a:ext>
            </a:extLst>
          </p:cNvPr>
          <p:cNvCxnSpPr/>
          <p:nvPr/>
        </p:nvCxnSpPr>
        <p:spPr>
          <a:xfrm flipV="1">
            <a:off x="2971800" y="5358120"/>
            <a:ext cx="1000125" cy="2143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11">
            <a:extLst>
              <a:ext uri="{FF2B5EF4-FFF2-40B4-BE49-F238E27FC236}">
                <a16:creationId xmlns:a16="http://schemas.microsoft.com/office/drawing/2014/main" id="{7CA7D671-ED13-B845-8D20-3C3A3CB8A79B}"/>
              </a:ext>
            </a:extLst>
          </p:cNvPr>
          <p:cNvCxnSpPr/>
          <p:nvPr/>
        </p:nvCxnSpPr>
        <p:spPr>
          <a:xfrm flipV="1">
            <a:off x="3971925" y="5286682"/>
            <a:ext cx="1214438" cy="428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13">
            <a:extLst>
              <a:ext uri="{FF2B5EF4-FFF2-40B4-BE49-F238E27FC236}">
                <a16:creationId xmlns:a16="http://schemas.microsoft.com/office/drawing/2014/main" id="{C6FD3A7E-774E-824A-B347-A83356D8336C}"/>
              </a:ext>
            </a:extLst>
          </p:cNvPr>
          <p:cNvCxnSpPr/>
          <p:nvPr/>
        </p:nvCxnSpPr>
        <p:spPr>
          <a:xfrm rot="5400000">
            <a:off x="3792538" y="5537507"/>
            <a:ext cx="35718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5">
            <a:extLst>
              <a:ext uri="{FF2B5EF4-FFF2-40B4-BE49-F238E27FC236}">
                <a16:creationId xmlns:a16="http://schemas.microsoft.com/office/drawing/2014/main" id="{CD624445-881A-C849-816D-C9EB450529BA}"/>
              </a:ext>
            </a:extLst>
          </p:cNvPr>
          <p:cNvCxnSpPr/>
          <p:nvPr/>
        </p:nvCxnSpPr>
        <p:spPr>
          <a:xfrm rot="5400000">
            <a:off x="5008563" y="5464482"/>
            <a:ext cx="35718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6">
            <a:extLst>
              <a:ext uri="{FF2B5EF4-FFF2-40B4-BE49-F238E27FC236}">
                <a16:creationId xmlns:a16="http://schemas.microsoft.com/office/drawing/2014/main" id="{4C206AD8-1F65-514B-9974-F92E3C13B4E1}"/>
              </a:ext>
            </a:extLst>
          </p:cNvPr>
          <p:cNvCxnSpPr/>
          <p:nvPr/>
        </p:nvCxnSpPr>
        <p:spPr>
          <a:xfrm flipV="1">
            <a:off x="5186363" y="4715182"/>
            <a:ext cx="1571625" cy="9286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8">
            <a:extLst>
              <a:ext uri="{FF2B5EF4-FFF2-40B4-BE49-F238E27FC236}">
                <a16:creationId xmlns:a16="http://schemas.microsoft.com/office/drawing/2014/main" id="{2C6BAA94-D14E-C44B-82EE-970C2ED5B9EE}"/>
              </a:ext>
            </a:extLst>
          </p:cNvPr>
          <p:cNvCxnSpPr/>
          <p:nvPr/>
        </p:nvCxnSpPr>
        <p:spPr>
          <a:xfrm rot="5400000">
            <a:off x="6508750" y="4964420"/>
            <a:ext cx="500063"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20">
            <a:extLst>
              <a:ext uri="{FF2B5EF4-FFF2-40B4-BE49-F238E27FC236}">
                <a16:creationId xmlns:a16="http://schemas.microsoft.com/office/drawing/2014/main" id="{07249E4B-14E6-0C49-AC45-81A44174D31E}"/>
              </a:ext>
            </a:extLst>
          </p:cNvPr>
          <p:cNvCxnSpPr/>
          <p:nvPr/>
        </p:nvCxnSpPr>
        <p:spPr>
          <a:xfrm flipV="1">
            <a:off x="6757988" y="4000807"/>
            <a:ext cx="1428750" cy="1214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22">
            <a:extLst>
              <a:ext uri="{FF2B5EF4-FFF2-40B4-BE49-F238E27FC236}">
                <a16:creationId xmlns:a16="http://schemas.microsoft.com/office/drawing/2014/main" id="{A1F613FB-05DC-1947-AE4E-F0CF63D04B01}"/>
              </a:ext>
            </a:extLst>
          </p:cNvPr>
          <p:cNvCxnSpPr/>
          <p:nvPr/>
        </p:nvCxnSpPr>
        <p:spPr>
          <a:xfrm rot="5400000">
            <a:off x="7830344" y="4357201"/>
            <a:ext cx="71437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24">
            <a:extLst>
              <a:ext uri="{FF2B5EF4-FFF2-40B4-BE49-F238E27FC236}">
                <a16:creationId xmlns:a16="http://schemas.microsoft.com/office/drawing/2014/main" id="{35D84B5F-1E8A-AF4C-B786-7D5DA639416C}"/>
              </a:ext>
            </a:extLst>
          </p:cNvPr>
          <p:cNvCxnSpPr/>
          <p:nvPr/>
        </p:nvCxnSpPr>
        <p:spPr>
          <a:xfrm rot="5400000" flipH="1" flipV="1">
            <a:off x="8115301" y="3072119"/>
            <a:ext cx="1714500" cy="1571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26">
            <a:extLst>
              <a:ext uri="{FF2B5EF4-FFF2-40B4-BE49-F238E27FC236}">
                <a16:creationId xmlns:a16="http://schemas.microsoft.com/office/drawing/2014/main" id="{8C263662-AF83-AC40-8881-AF1939939120}"/>
              </a:ext>
            </a:extLst>
          </p:cNvPr>
          <p:cNvSpPr txBox="1">
            <a:spLocks noChangeArrowheads="1"/>
          </p:cNvSpPr>
          <p:nvPr/>
        </p:nvSpPr>
        <p:spPr bwMode="auto">
          <a:xfrm>
            <a:off x="3114675" y="5059670"/>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1</a:t>
            </a:r>
            <a:endParaRPr lang="zh-CN" altLang="en-US"/>
          </a:p>
        </p:txBody>
      </p:sp>
      <p:sp>
        <p:nvSpPr>
          <p:cNvPr id="18" name="TextBox 27">
            <a:extLst>
              <a:ext uri="{FF2B5EF4-FFF2-40B4-BE49-F238E27FC236}">
                <a16:creationId xmlns:a16="http://schemas.microsoft.com/office/drawing/2014/main" id="{752BBF98-012F-704D-9EFA-A109E1DD16B1}"/>
              </a:ext>
            </a:extLst>
          </p:cNvPr>
          <p:cNvSpPr txBox="1">
            <a:spLocks noChangeArrowheads="1"/>
          </p:cNvSpPr>
          <p:nvPr/>
        </p:nvSpPr>
        <p:spPr bwMode="auto">
          <a:xfrm>
            <a:off x="4186238" y="5131107"/>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2</a:t>
            </a:r>
            <a:endParaRPr lang="zh-CN" altLang="en-US"/>
          </a:p>
        </p:txBody>
      </p:sp>
      <p:sp>
        <p:nvSpPr>
          <p:cNvPr id="19" name="TextBox 28">
            <a:extLst>
              <a:ext uri="{FF2B5EF4-FFF2-40B4-BE49-F238E27FC236}">
                <a16:creationId xmlns:a16="http://schemas.microsoft.com/office/drawing/2014/main" id="{29560767-0A7D-4B40-8B82-1543C4C187A1}"/>
              </a:ext>
            </a:extLst>
          </p:cNvPr>
          <p:cNvSpPr txBox="1">
            <a:spLocks noChangeArrowheads="1"/>
          </p:cNvSpPr>
          <p:nvPr/>
        </p:nvSpPr>
        <p:spPr bwMode="auto">
          <a:xfrm>
            <a:off x="5495925" y="4715182"/>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3</a:t>
            </a:r>
            <a:endParaRPr lang="zh-CN" altLang="en-US"/>
          </a:p>
        </p:txBody>
      </p:sp>
      <p:sp>
        <p:nvSpPr>
          <p:cNvPr id="20" name="TextBox 29">
            <a:extLst>
              <a:ext uri="{FF2B5EF4-FFF2-40B4-BE49-F238E27FC236}">
                <a16:creationId xmlns:a16="http://schemas.microsoft.com/office/drawing/2014/main" id="{3A9AB9CE-0F3D-F74D-A957-616196017174}"/>
              </a:ext>
            </a:extLst>
          </p:cNvPr>
          <p:cNvSpPr txBox="1">
            <a:spLocks noChangeArrowheads="1"/>
          </p:cNvSpPr>
          <p:nvPr/>
        </p:nvSpPr>
        <p:spPr bwMode="auto">
          <a:xfrm>
            <a:off x="7043738" y="4072245"/>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4</a:t>
            </a:r>
            <a:endParaRPr lang="zh-CN" altLang="en-US"/>
          </a:p>
        </p:txBody>
      </p:sp>
      <p:sp>
        <p:nvSpPr>
          <p:cNvPr id="21" name="TextBox 30">
            <a:extLst>
              <a:ext uri="{FF2B5EF4-FFF2-40B4-BE49-F238E27FC236}">
                <a16:creationId xmlns:a16="http://schemas.microsoft.com/office/drawing/2014/main" id="{FA822D15-CB83-6240-81B1-146512D90924}"/>
              </a:ext>
            </a:extLst>
          </p:cNvPr>
          <p:cNvSpPr txBox="1">
            <a:spLocks noChangeArrowheads="1"/>
          </p:cNvSpPr>
          <p:nvPr/>
        </p:nvSpPr>
        <p:spPr bwMode="auto">
          <a:xfrm>
            <a:off x="8567738" y="3214995"/>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5</a:t>
            </a:r>
            <a:endParaRPr lang="zh-CN" altLang="en-US"/>
          </a:p>
        </p:txBody>
      </p:sp>
    </p:spTree>
    <p:extLst>
      <p:ext uri="{BB962C8B-B14F-4D97-AF65-F5344CB8AC3E}">
        <p14:creationId xmlns:p14="http://schemas.microsoft.com/office/powerpoint/2010/main" val="14138236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当一个玩家的成就导致了游戏状态的改变，使后面的成就更加简单，这又一次让再往后面的成就更简单等，这时候就发生了正反馈</a:t>
            </a:r>
            <a:endParaRPr lang="en-US" altLang="zh-CN" dirty="0"/>
          </a:p>
          <a:p>
            <a:r>
              <a:rPr lang="zh-CN" altLang="en-US" dirty="0"/>
              <a:t>正反馈的好处</a:t>
            </a:r>
            <a:endParaRPr lang="en-US" altLang="zh-CN" dirty="0"/>
          </a:p>
          <a:p>
            <a:pPr lvl="1"/>
            <a:r>
              <a:rPr lang="zh-CN" altLang="en-US" dirty="0"/>
              <a:t>阻止和局</a:t>
            </a:r>
            <a:endParaRPr lang="en-US" altLang="zh-CN" dirty="0"/>
          </a:p>
          <a:p>
            <a:pPr lvl="1"/>
            <a:r>
              <a:rPr lang="zh-CN" altLang="en-US" dirty="0"/>
              <a:t>奖励成功</a:t>
            </a:r>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896614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控制正反馈</a:t>
            </a:r>
            <a:endParaRPr lang="en-US" altLang="zh-CN" dirty="0"/>
          </a:p>
          <a:p>
            <a:pPr lvl="1"/>
            <a:r>
              <a:rPr lang="zh-CN" altLang="en-US" dirty="0"/>
              <a:t>作为成功的奖励，不要提供过多的能力</a:t>
            </a:r>
            <a:endParaRPr lang="en-US" altLang="zh-CN" dirty="0"/>
          </a:p>
          <a:p>
            <a:pPr lvl="1"/>
            <a:r>
              <a:rPr lang="zh-CN" altLang="en-US" dirty="0"/>
              <a:t>引入负反馈</a:t>
            </a:r>
            <a:endParaRPr lang="en-US" altLang="zh-CN" dirty="0"/>
          </a:p>
          <a:p>
            <a:pPr lvl="1"/>
            <a:r>
              <a:rPr lang="zh-CN" altLang="en-US" dirty="0"/>
              <a:t>随着玩家的前进提高挑战的绝对难度级别</a:t>
            </a:r>
            <a:endParaRPr lang="en-US" altLang="zh-CN" dirty="0"/>
          </a:p>
          <a:p>
            <a:pPr lvl="1"/>
            <a:r>
              <a:rPr lang="zh-CN" altLang="en-US" dirty="0"/>
              <a:t>允许结盟跟领先者作对</a:t>
            </a:r>
            <a:endParaRPr lang="en-US" altLang="zh-CN" dirty="0"/>
          </a:p>
          <a:p>
            <a:pPr lvl="1"/>
            <a:r>
              <a:rPr lang="zh-CN" altLang="en-US" dirty="0"/>
              <a:t>使用跟反馈环无关的条件定义胜利</a:t>
            </a:r>
            <a:endParaRPr lang="en-US" altLang="zh-CN" dirty="0"/>
          </a:p>
          <a:p>
            <a:pPr lvl="1"/>
            <a:r>
              <a:rPr lang="zh-CN" altLang="en-US" dirty="0"/>
              <a:t>使用偶然性的效果来减少玩家奖励的多少</a:t>
            </a:r>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826944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短跑（没有反馈）</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4" name="直接连接符 4">
            <a:extLst>
              <a:ext uri="{FF2B5EF4-FFF2-40B4-BE49-F238E27FC236}">
                <a16:creationId xmlns:a16="http://schemas.microsoft.com/office/drawing/2014/main" id="{61C23873-4F96-3645-A2C3-7D20D1F0E63B}"/>
              </a:ext>
            </a:extLst>
          </p:cNvPr>
          <p:cNvCxnSpPr/>
          <p:nvPr/>
        </p:nvCxnSpPr>
        <p:spPr>
          <a:xfrm rot="5400000">
            <a:off x="2234845" y="435601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8">
            <a:extLst>
              <a:ext uri="{FF2B5EF4-FFF2-40B4-BE49-F238E27FC236}">
                <a16:creationId xmlns:a16="http://schemas.microsoft.com/office/drawing/2014/main" id="{E1945211-93DB-8045-8E64-33A5F2CC3062}"/>
              </a:ext>
            </a:extLst>
          </p:cNvPr>
          <p:cNvCxnSpPr/>
          <p:nvPr/>
        </p:nvCxnSpPr>
        <p:spPr>
          <a:xfrm>
            <a:off x="3377051" y="442825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10">
            <a:extLst>
              <a:ext uri="{FF2B5EF4-FFF2-40B4-BE49-F238E27FC236}">
                <a16:creationId xmlns:a16="http://schemas.microsoft.com/office/drawing/2014/main" id="{B9AB3BDA-00FE-174F-9ACE-01468746F5C0}"/>
              </a:ext>
            </a:extLst>
          </p:cNvPr>
          <p:cNvSpPr txBox="1">
            <a:spLocks noChangeArrowheads="1"/>
          </p:cNvSpPr>
          <p:nvPr/>
        </p:nvSpPr>
        <p:spPr bwMode="auto">
          <a:xfrm>
            <a:off x="2870638" y="357100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7" name="TextBox 11">
            <a:extLst>
              <a:ext uri="{FF2B5EF4-FFF2-40B4-BE49-F238E27FC236}">
                <a16:creationId xmlns:a16="http://schemas.microsoft.com/office/drawing/2014/main" id="{D911FF3B-7346-3244-AB4A-8CD4E2F06C3F}"/>
              </a:ext>
            </a:extLst>
          </p:cNvPr>
          <p:cNvSpPr txBox="1">
            <a:spLocks noChangeArrowheads="1"/>
          </p:cNvSpPr>
          <p:nvPr/>
        </p:nvSpPr>
        <p:spPr bwMode="auto">
          <a:xfrm>
            <a:off x="2870638" y="461875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8" name="直接连接符 12">
            <a:extLst>
              <a:ext uri="{FF2B5EF4-FFF2-40B4-BE49-F238E27FC236}">
                <a16:creationId xmlns:a16="http://schemas.microsoft.com/office/drawing/2014/main" id="{7718E87A-1D6D-004F-AD60-C804BE2AC9B1}"/>
              </a:ext>
            </a:extLst>
          </p:cNvPr>
          <p:cNvCxnSpPr/>
          <p:nvPr/>
        </p:nvCxnSpPr>
        <p:spPr>
          <a:xfrm>
            <a:off x="3377051" y="549822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13">
            <a:extLst>
              <a:ext uri="{FF2B5EF4-FFF2-40B4-BE49-F238E27FC236}">
                <a16:creationId xmlns:a16="http://schemas.microsoft.com/office/drawing/2014/main" id="{EAF91EC3-6918-A54A-AD28-4F893E0132C9}"/>
              </a:ext>
            </a:extLst>
          </p:cNvPr>
          <p:cNvCxnSpPr/>
          <p:nvPr/>
        </p:nvCxnSpPr>
        <p:spPr>
          <a:xfrm>
            <a:off x="3377051" y="321381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任意多边形 15">
            <a:extLst>
              <a:ext uri="{FF2B5EF4-FFF2-40B4-BE49-F238E27FC236}">
                <a16:creationId xmlns:a16="http://schemas.microsoft.com/office/drawing/2014/main" id="{0C9622BB-72BB-D74A-8DDD-2B8C2F88D9F1}"/>
              </a:ext>
            </a:extLst>
          </p:cNvPr>
          <p:cNvSpPr/>
          <p:nvPr/>
        </p:nvSpPr>
        <p:spPr>
          <a:xfrm>
            <a:off x="3375463" y="3197938"/>
            <a:ext cx="4975225" cy="1209675"/>
          </a:xfrm>
          <a:custGeom>
            <a:avLst/>
            <a:gdLst>
              <a:gd name="connsiteX0" fmla="*/ 0 w 4975412"/>
              <a:gd name="connsiteY0" fmla="*/ 1210235 h 1210235"/>
              <a:gd name="connsiteX1" fmla="*/ 215153 w 4975412"/>
              <a:gd name="connsiteY1" fmla="*/ 1156447 h 1210235"/>
              <a:gd name="connsiteX2" fmla="*/ 766482 w 4975412"/>
              <a:gd name="connsiteY2" fmla="*/ 1116106 h 1210235"/>
              <a:gd name="connsiteX3" fmla="*/ 1089212 w 4975412"/>
              <a:gd name="connsiteY3" fmla="*/ 1008530 h 1210235"/>
              <a:gd name="connsiteX4" fmla="*/ 1264024 w 4975412"/>
              <a:gd name="connsiteY4" fmla="*/ 860612 h 1210235"/>
              <a:gd name="connsiteX5" fmla="*/ 1613647 w 4975412"/>
              <a:gd name="connsiteY5" fmla="*/ 793377 h 1210235"/>
              <a:gd name="connsiteX6" fmla="*/ 1855694 w 4975412"/>
              <a:gd name="connsiteY6" fmla="*/ 699247 h 1210235"/>
              <a:gd name="connsiteX7" fmla="*/ 2178424 w 4975412"/>
              <a:gd name="connsiteY7" fmla="*/ 685800 h 1210235"/>
              <a:gd name="connsiteX8" fmla="*/ 2581835 w 4975412"/>
              <a:gd name="connsiteY8" fmla="*/ 605118 h 1210235"/>
              <a:gd name="connsiteX9" fmla="*/ 3953435 w 4975412"/>
              <a:gd name="connsiteY9" fmla="*/ 578224 h 1210235"/>
              <a:gd name="connsiteX10" fmla="*/ 4975412 w 4975412"/>
              <a:gd name="connsiteY10" fmla="*/ 0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5412" h="1210235">
                <a:moveTo>
                  <a:pt x="0" y="1210235"/>
                </a:moveTo>
                <a:cubicBezTo>
                  <a:pt x="43703" y="1191185"/>
                  <a:pt x="87406" y="1172135"/>
                  <a:pt x="215153" y="1156447"/>
                </a:cubicBezTo>
                <a:cubicBezTo>
                  <a:pt x="342900" y="1140759"/>
                  <a:pt x="620806" y="1140759"/>
                  <a:pt x="766482" y="1116106"/>
                </a:cubicBezTo>
                <a:cubicBezTo>
                  <a:pt x="912159" y="1091453"/>
                  <a:pt x="1006288" y="1051112"/>
                  <a:pt x="1089212" y="1008530"/>
                </a:cubicBezTo>
                <a:cubicBezTo>
                  <a:pt x="1172136" y="965948"/>
                  <a:pt x="1176618" y="896471"/>
                  <a:pt x="1264024" y="860612"/>
                </a:cubicBezTo>
                <a:cubicBezTo>
                  <a:pt x="1351430" y="824753"/>
                  <a:pt x="1515035" y="820271"/>
                  <a:pt x="1613647" y="793377"/>
                </a:cubicBezTo>
                <a:cubicBezTo>
                  <a:pt x="1712259" y="766483"/>
                  <a:pt x="1761565" y="717176"/>
                  <a:pt x="1855694" y="699247"/>
                </a:cubicBezTo>
                <a:cubicBezTo>
                  <a:pt x="1949823" y="681318"/>
                  <a:pt x="2057401" y="701488"/>
                  <a:pt x="2178424" y="685800"/>
                </a:cubicBezTo>
                <a:cubicBezTo>
                  <a:pt x="2299447" y="670112"/>
                  <a:pt x="2286000" y="623047"/>
                  <a:pt x="2581835" y="605118"/>
                </a:cubicBezTo>
                <a:cubicBezTo>
                  <a:pt x="2877670" y="587189"/>
                  <a:pt x="3554506" y="679077"/>
                  <a:pt x="3953435" y="578224"/>
                </a:cubicBezTo>
                <a:cubicBezTo>
                  <a:pt x="4352365" y="477371"/>
                  <a:pt x="4663888" y="238685"/>
                  <a:pt x="4975412"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411852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对</a:t>
            </a:r>
            <a:r>
              <a:rPr lang="en-US" altLang="zh-CN" dirty="0"/>
              <a:t>B</a:t>
            </a:r>
            <a:r>
              <a:rPr lang="zh-CN" altLang="en-US" dirty="0"/>
              <a:t>有利的不平衡的规则</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1" name="直接连接符 4">
            <a:extLst>
              <a:ext uri="{FF2B5EF4-FFF2-40B4-BE49-F238E27FC236}">
                <a16:creationId xmlns:a16="http://schemas.microsoft.com/office/drawing/2014/main" id="{342ABC99-F891-9A47-9096-0861A375512F}"/>
              </a:ext>
            </a:extLst>
          </p:cNvPr>
          <p:cNvCxnSpPr/>
          <p:nvPr/>
        </p:nvCxnSpPr>
        <p:spPr>
          <a:xfrm rot="5400000">
            <a:off x="2234845" y="435601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75C4DE19-1F17-8345-B308-CD0151064003}"/>
              </a:ext>
            </a:extLst>
          </p:cNvPr>
          <p:cNvCxnSpPr/>
          <p:nvPr/>
        </p:nvCxnSpPr>
        <p:spPr>
          <a:xfrm>
            <a:off x="3377051" y="442825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BC325081-E335-524A-B92D-B0430419626F}"/>
              </a:ext>
            </a:extLst>
          </p:cNvPr>
          <p:cNvSpPr txBox="1">
            <a:spLocks noChangeArrowheads="1"/>
          </p:cNvSpPr>
          <p:nvPr/>
        </p:nvSpPr>
        <p:spPr bwMode="auto">
          <a:xfrm>
            <a:off x="2870638" y="357100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14" name="TextBox 11">
            <a:extLst>
              <a:ext uri="{FF2B5EF4-FFF2-40B4-BE49-F238E27FC236}">
                <a16:creationId xmlns:a16="http://schemas.microsoft.com/office/drawing/2014/main" id="{852D1942-2B78-7641-9851-EA4C4050F459}"/>
              </a:ext>
            </a:extLst>
          </p:cNvPr>
          <p:cNvSpPr txBox="1">
            <a:spLocks noChangeArrowheads="1"/>
          </p:cNvSpPr>
          <p:nvPr/>
        </p:nvSpPr>
        <p:spPr bwMode="auto">
          <a:xfrm>
            <a:off x="2870638" y="461875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15" name="直接连接符 12">
            <a:extLst>
              <a:ext uri="{FF2B5EF4-FFF2-40B4-BE49-F238E27FC236}">
                <a16:creationId xmlns:a16="http://schemas.microsoft.com/office/drawing/2014/main" id="{2950047F-8CEA-E140-A019-AEF41FA4C033}"/>
              </a:ext>
            </a:extLst>
          </p:cNvPr>
          <p:cNvCxnSpPr/>
          <p:nvPr/>
        </p:nvCxnSpPr>
        <p:spPr>
          <a:xfrm>
            <a:off x="3377051" y="549822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DED69172-E6E2-1D4C-81F9-C91BD4C638C4}"/>
              </a:ext>
            </a:extLst>
          </p:cNvPr>
          <p:cNvCxnSpPr/>
          <p:nvPr/>
        </p:nvCxnSpPr>
        <p:spPr>
          <a:xfrm>
            <a:off x="3377051" y="321381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6">
            <a:extLst>
              <a:ext uri="{FF2B5EF4-FFF2-40B4-BE49-F238E27FC236}">
                <a16:creationId xmlns:a16="http://schemas.microsoft.com/office/drawing/2014/main" id="{436CCE76-5BC2-744C-A9AC-B1AD5F14210C}"/>
              </a:ext>
            </a:extLst>
          </p:cNvPr>
          <p:cNvSpPr/>
          <p:nvPr/>
        </p:nvSpPr>
        <p:spPr>
          <a:xfrm>
            <a:off x="3375463" y="4429838"/>
            <a:ext cx="993775" cy="1062037"/>
          </a:xfrm>
          <a:custGeom>
            <a:avLst/>
            <a:gdLst>
              <a:gd name="connsiteX0" fmla="*/ 0 w 995082"/>
              <a:gd name="connsiteY0" fmla="*/ 0 h 1062317"/>
              <a:gd name="connsiteX1" fmla="*/ 80682 w 995082"/>
              <a:gd name="connsiteY1" fmla="*/ 295835 h 1062317"/>
              <a:gd name="connsiteX2" fmla="*/ 242047 w 995082"/>
              <a:gd name="connsiteY2" fmla="*/ 134470 h 1062317"/>
              <a:gd name="connsiteX3" fmla="*/ 416859 w 995082"/>
              <a:gd name="connsiteY3" fmla="*/ 484094 h 1062317"/>
              <a:gd name="connsiteX4" fmla="*/ 551329 w 995082"/>
              <a:gd name="connsiteY4" fmla="*/ 295835 h 1062317"/>
              <a:gd name="connsiteX5" fmla="*/ 995082 w 995082"/>
              <a:gd name="connsiteY5" fmla="*/ 1062317 h 10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082" h="1062317">
                <a:moveTo>
                  <a:pt x="0" y="0"/>
                </a:moveTo>
                <a:cubicBezTo>
                  <a:pt x="20170" y="136711"/>
                  <a:pt x="40341" y="273423"/>
                  <a:pt x="80682" y="295835"/>
                </a:cubicBezTo>
                <a:cubicBezTo>
                  <a:pt x="121023" y="318247"/>
                  <a:pt x="186018" y="103094"/>
                  <a:pt x="242047" y="134470"/>
                </a:cubicBezTo>
                <a:cubicBezTo>
                  <a:pt x="298076" y="165846"/>
                  <a:pt x="365312" y="457200"/>
                  <a:pt x="416859" y="484094"/>
                </a:cubicBezTo>
                <a:cubicBezTo>
                  <a:pt x="468406" y="510988"/>
                  <a:pt x="454959" y="199465"/>
                  <a:pt x="551329" y="295835"/>
                </a:cubicBezTo>
                <a:cubicBezTo>
                  <a:pt x="647699" y="392205"/>
                  <a:pt x="918882" y="939052"/>
                  <a:pt x="995082" y="1062317"/>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34639184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平局（没有足够的反馈来获得胜利）</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8" name="直接连接符 4">
            <a:extLst>
              <a:ext uri="{FF2B5EF4-FFF2-40B4-BE49-F238E27FC236}">
                <a16:creationId xmlns:a16="http://schemas.microsoft.com/office/drawing/2014/main" id="{1223A156-AB84-B247-9602-A4ED06A28253}"/>
              </a:ext>
            </a:extLst>
          </p:cNvPr>
          <p:cNvCxnSpPr/>
          <p:nvPr/>
        </p:nvCxnSpPr>
        <p:spPr>
          <a:xfrm rot="5400000">
            <a:off x="2234845" y="435601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8">
            <a:extLst>
              <a:ext uri="{FF2B5EF4-FFF2-40B4-BE49-F238E27FC236}">
                <a16:creationId xmlns:a16="http://schemas.microsoft.com/office/drawing/2014/main" id="{104E9007-1F83-CB48-9B10-D984F6EA29D0}"/>
              </a:ext>
            </a:extLst>
          </p:cNvPr>
          <p:cNvCxnSpPr/>
          <p:nvPr/>
        </p:nvCxnSpPr>
        <p:spPr>
          <a:xfrm>
            <a:off x="3377051" y="442825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850ACE96-13FE-AF45-BF08-6C68ACF80E07}"/>
              </a:ext>
            </a:extLst>
          </p:cNvPr>
          <p:cNvSpPr txBox="1">
            <a:spLocks noChangeArrowheads="1"/>
          </p:cNvSpPr>
          <p:nvPr/>
        </p:nvSpPr>
        <p:spPr bwMode="auto">
          <a:xfrm>
            <a:off x="2870638" y="357100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21" name="TextBox 11">
            <a:extLst>
              <a:ext uri="{FF2B5EF4-FFF2-40B4-BE49-F238E27FC236}">
                <a16:creationId xmlns:a16="http://schemas.microsoft.com/office/drawing/2014/main" id="{714EBBD7-F690-C845-9252-713D897E2DF2}"/>
              </a:ext>
            </a:extLst>
          </p:cNvPr>
          <p:cNvSpPr txBox="1">
            <a:spLocks noChangeArrowheads="1"/>
          </p:cNvSpPr>
          <p:nvPr/>
        </p:nvSpPr>
        <p:spPr bwMode="auto">
          <a:xfrm>
            <a:off x="2870638" y="461875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22" name="直接连接符 12">
            <a:extLst>
              <a:ext uri="{FF2B5EF4-FFF2-40B4-BE49-F238E27FC236}">
                <a16:creationId xmlns:a16="http://schemas.microsoft.com/office/drawing/2014/main" id="{03614B47-D2E4-7043-97D8-DA1A8D0E7A49}"/>
              </a:ext>
            </a:extLst>
          </p:cNvPr>
          <p:cNvCxnSpPr/>
          <p:nvPr/>
        </p:nvCxnSpPr>
        <p:spPr>
          <a:xfrm>
            <a:off x="3377051" y="549822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13">
            <a:extLst>
              <a:ext uri="{FF2B5EF4-FFF2-40B4-BE49-F238E27FC236}">
                <a16:creationId xmlns:a16="http://schemas.microsoft.com/office/drawing/2014/main" id="{DE76D602-05BD-714A-94EC-B54EBDF1E295}"/>
              </a:ext>
            </a:extLst>
          </p:cNvPr>
          <p:cNvCxnSpPr/>
          <p:nvPr/>
        </p:nvCxnSpPr>
        <p:spPr>
          <a:xfrm>
            <a:off x="3377051" y="321381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任意多边形 15">
            <a:extLst>
              <a:ext uri="{FF2B5EF4-FFF2-40B4-BE49-F238E27FC236}">
                <a16:creationId xmlns:a16="http://schemas.microsoft.com/office/drawing/2014/main" id="{1CD3B7B4-5E76-E944-BEF5-D4C62484BBC7}"/>
              </a:ext>
            </a:extLst>
          </p:cNvPr>
          <p:cNvSpPr/>
          <p:nvPr/>
        </p:nvSpPr>
        <p:spPr>
          <a:xfrm>
            <a:off x="3375463" y="4105988"/>
            <a:ext cx="4854575" cy="569912"/>
          </a:xfrm>
          <a:custGeom>
            <a:avLst/>
            <a:gdLst>
              <a:gd name="connsiteX0" fmla="*/ 0 w 4854388"/>
              <a:gd name="connsiteY0" fmla="*/ 322730 h 569259"/>
              <a:gd name="connsiteX1" fmla="*/ 228600 w 4854388"/>
              <a:gd name="connsiteY1" fmla="*/ 121024 h 569259"/>
              <a:gd name="connsiteX2" fmla="*/ 484094 w 4854388"/>
              <a:gd name="connsiteY2" fmla="*/ 564777 h 569259"/>
              <a:gd name="connsiteX3" fmla="*/ 833717 w 4854388"/>
              <a:gd name="connsiteY3" fmla="*/ 94130 h 569259"/>
              <a:gd name="connsiteX4" fmla="*/ 1169894 w 4854388"/>
              <a:gd name="connsiteY4" fmla="*/ 537883 h 569259"/>
              <a:gd name="connsiteX5" fmla="*/ 1479176 w 4854388"/>
              <a:gd name="connsiteY5" fmla="*/ 94130 h 569259"/>
              <a:gd name="connsiteX6" fmla="*/ 1801906 w 4854388"/>
              <a:gd name="connsiteY6" fmla="*/ 524436 h 569259"/>
              <a:gd name="connsiteX7" fmla="*/ 2084294 w 4854388"/>
              <a:gd name="connsiteY7" fmla="*/ 80683 h 569259"/>
              <a:gd name="connsiteX8" fmla="*/ 2380129 w 4854388"/>
              <a:gd name="connsiteY8" fmla="*/ 537883 h 569259"/>
              <a:gd name="connsiteX9" fmla="*/ 2649070 w 4854388"/>
              <a:gd name="connsiteY9" fmla="*/ 80683 h 569259"/>
              <a:gd name="connsiteX10" fmla="*/ 2931459 w 4854388"/>
              <a:gd name="connsiteY10" fmla="*/ 537883 h 569259"/>
              <a:gd name="connsiteX11" fmla="*/ 3173506 w 4854388"/>
              <a:gd name="connsiteY11" fmla="*/ 67236 h 569259"/>
              <a:gd name="connsiteX12" fmla="*/ 3469341 w 4854388"/>
              <a:gd name="connsiteY12" fmla="*/ 524436 h 569259"/>
              <a:gd name="connsiteX13" fmla="*/ 3711388 w 4854388"/>
              <a:gd name="connsiteY13" fmla="*/ 53789 h 569259"/>
              <a:gd name="connsiteX14" fmla="*/ 3993776 w 4854388"/>
              <a:gd name="connsiteY14" fmla="*/ 510989 h 569259"/>
              <a:gd name="connsiteX15" fmla="*/ 4276164 w 4854388"/>
              <a:gd name="connsiteY15" fmla="*/ 40342 h 569259"/>
              <a:gd name="connsiteX16" fmla="*/ 4572000 w 4854388"/>
              <a:gd name="connsiteY16" fmla="*/ 537883 h 569259"/>
              <a:gd name="connsiteX17" fmla="*/ 4854388 w 4854388"/>
              <a:gd name="connsiteY17" fmla="*/ 0 h 56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54388" h="569259">
                <a:moveTo>
                  <a:pt x="0" y="322730"/>
                </a:moveTo>
                <a:cubicBezTo>
                  <a:pt x="73959" y="201706"/>
                  <a:pt x="147918" y="80683"/>
                  <a:pt x="228600" y="121024"/>
                </a:cubicBezTo>
                <a:cubicBezTo>
                  <a:pt x="309282" y="161365"/>
                  <a:pt x="383241" y="569259"/>
                  <a:pt x="484094" y="564777"/>
                </a:cubicBezTo>
                <a:cubicBezTo>
                  <a:pt x="584947" y="560295"/>
                  <a:pt x="719417" y="98612"/>
                  <a:pt x="833717" y="94130"/>
                </a:cubicBezTo>
                <a:cubicBezTo>
                  <a:pt x="948017" y="89648"/>
                  <a:pt x="1062318" y="537883"/>
                  <a:pt x="1169894" y="537883"/>
                </a:cubicBezTo>
                <a:cubicBezTo>
                  <a:pt x="1277470" y="537883"/>
                  <a:pt x="1373841" y="96371"/>
                  <a:pt x="1479176" y="94130"/>
                </a:cubicBezTo>
                <a:cubicBezTo>
                  <a:pt x="1584511" y="91889"/>
                  <a:pt x="1701053" y="526677"/>
                  <a:pt x="1801906" y="524436"/>
                </a:cubicBezTo>
                <a:cubicBezTo>
                  <a:pt x="1902759" y="522195"/>
                  <a:pt x="1987924" y="78442"/>
                  <a:pt x="2084294" y="80683"/>
                </a:cubicBezTo>
                <a:cubicBezTo>
                  <a:pt x="2180664" y="82924"/>
                  <a:pt x="2286000" y="537883"/>
                  <a:pt x="2380129" y="537883"/>
                </a:cubicBezTo>
                <a:cubicBezTo>
                  <a:pt x="2474258" y="537883"/>
                  <a:pt x="2557182" y="80683"/>
                  <a:pt x="2649070" y="80683"/>
                </a:cubicBezTo>
                <a:cubicBezTo>
                  <a:pt x="2740958" y="80683"/>
                  <a:pt x="2844053" y="540124"/>
                  <a:pt x="2931459" y="537883"/>
                </a:cubicBezTo>
                <a:cubicBezTo>
                  <a:pt x="3018865" y="535642"/>
                  <a:pt x="3083859" y="69477"/>
                  <a:pt x="3173506" y="67236"/>
                </a:cubicBezTo>
                <a:cubicBezTo>
                  <a:pt x="3263153" y="64995"/>
                  <a:pt x="3379694" y="526677"/>
                  <a:pt x="3469341" y="524436"/>
                </a:cubicBezTo>
                <a:cubicBezTo>
                  <a:pt x="3558988" y="522195"/>
                  <a:pt x="3623982" y="56030"/>
                  <a:pt x="3711388" y="53789"/>
                </a:cubicBezTo>
                <a:cubicBezTo>
                  <a:pt x="3798794" y="51548"/>
                  <a:pt x="3899647" y="513230"/>
                  <a:pt x="3993776" y="510989"/>
                </a:cubicBezTo>
                <a:cubicBezTo>
                  <a:pt x="4087905" y="508748"/>
                  <a:pt x="4179793" y="35860"/>
                  <a:pt x="4276164" y="40342"/>
                </a:cubicBezTo>
                <a:cubicBezTo>
                  <a:pt x="4372535" y="44824"/>
                  <a:pt x="4475629" y="544607"/>
                  <a:pt x="4572000" y="537883"/>
                </a:cubicBezTo>
                <a:cubicBezTo>
                  <a:pt x="4668371" y="531159"/>
                  <a:pt x="4820770" y="76200"/>
                  <a:pt x="4854388"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1069361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平衡的规则，但是反馈起作用太快</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1" name="直接连接符 4">
            <a:extLst>
              <a:ext uri="{FF2B5EF4-FFF2-40B4-BE49-F238E27FC236}">
                <a16:creationId xmlns:a16="http://schemas.microsoft.com/office/drawing/2014/main" id="{71E4EBE4-7F0E-A243-B6B4-01BDD61C96E0}"/>
              </a:ext>
            </a:extLst>
          </p:cNvPr>
          <p:cNvCxnSpPr/>
          <p:nvPr/>
        </p:nvCxnSpPr>
        <p:spPr>
          <a:xfrm rot="5400000">
            <a:off x="2234845" y="4354431"/>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C3B1B6A8-5411-D84B-9C76-F1F36A70F10A}"/>
              </a:ext>
            </a:extLst>
          </p:cNvPr>
          <p:cNvCxnSpPr/>
          <p:nvPr/>
        </p:nvCxnSpPr>
        <p:spPr>
          <a:xfrm>
            <a:off x="3377051" y="4426662"/>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1260824F-DA42-5343-B4B0-10A91D466B51}"/>
              </a:ext>
            </a:extLst>
          </p:cNvPr>
          <p:cNvSpPr txBox="1">
            <a:spLocks noChangeArrowheads="1"/>
          </p:cNvSpPr>
          <p:nvPr/>
        </p:nvSpPr>
        <p:spPr bwMode="auto">
          <a:xfrm>
            <a:off x="2870638" y="3569412"/>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14" name="TextBox 11">
            <a:extLst>
              <a:ext uri="{FF2B5EF4-FFF2-40B4-BE49-F238E27FC236}">
                <a16:creationId xmlns:a16="http://schemas.microsoft.com/office/drawing/2014/main" id="{E8441C1F-30D9-2847-9B8F-EFD5121AF95B}"/>
              </a:ext>
            </a:extLst>
          </p:cNvPr>
          <p:cNvSpPr txBox="1">
            <a:spLocks noChangeArrowheads="1"/>
          </p:cNvSpPr>
          <p:nvPr/>
        </p:nvSpPr>
        <p:spPr bwMode="auto">
          <a:xfrm>
            <a:off x="2870638" y="4617162"/>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15" name="直接连接符 12">
            <a:extLst>
              <a:ext uri="{FF2B5EF4-FFF2-40B4-BE49-F238E27FC236}">
                <a16:creationId xmlns:a16="http://schemas.microsoft.com/office/drawing/2014/main" id="{4FD2C7DF-6B26-B240-842A-5BFDFF6461D4}"/>
              </a:ext>
            </a:extLst>
          </p:cNvPr>
          <p:cNvCxnSpPr/>
          <p:nvPr/>
        </p:nvCxnSpPr>
        <p:spPr>
          <a:xfrm>
            <a:off x="3377051" y="5496637"/>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D2C0C088-1D41-BD49-B111-7DF9F40D428B}"/>
              </a:ext>
            </a:extLst>
          </p:cNvPr>
          <p:cNvCxnSpPr/>
          <p:nvPr/>
        </p:nvCxnSpPr>
        <p:spPr>
          <a:xfrm>
            <a:off x="3377051" y="3212225"/>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4">
            <a:extLst>
              <a:ext uri="{FF2B5EF4-FFF2-40B4-BE49-F238E27FC236}">
                <a16:creationId xmlns:a16="http://schemas.microsoft.com/office/drawing/2014/main" id="{115AFAA0-4A0B-6D4F-82CB-1287F2AB001E}"/>
              </a:ext>
            </a:extLst>
          </p:cNvPr>
          <p:cNvSpPr/>
          <p:nvPr/>
        </p:nvSpPr>
        <p:spPr>
          <a:xfrm>
            <a:off x="3375463" y="3204287"/>
            <a:ext cx="1666875" cy="1643063"/>
          </a:xfrm>
          <a:custGeom>
            <a:avLst/>
            <a:gdLst>
              <a:gd name="connsiteX0" fmla="*/ 0 w 1667435"/>
              <a:gd name="connsiteY0" fmla="*/ 1210236 h 1642783"/>
              <a:gd name="connsiteX1" fmla="*/ 309282 w 1667435"/>
              <a:gd name="connsiteY1" fmla="*/ 1452283 h 1642783"/>
              <a:gd name="connsiteX2" fmla="*/ 564776 w 1667435"/>
              <a:gd name="connsiteY2" fmla="*/ 1062318 h 1642783"/>
              <a:gd name="connsiteX3" fmla="*/ 941294 w 1667435"/>
              <a:gd name="connsiteY3" fmla="*/ 1465730 h 1642783"/>
              <a:gd name="connsiteX4" fmla="*/ 1667435 w 1667435"/>
              <a:gd name="connsiteY4" fmla="*/ 0 h 1642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435" h="1642783">
                <a:moveTo>
                  <a:pt x="0" y="1210236"/>
                </a:moveTo>
                <a:cubicBezTo>
                  <a:pt x="107576" y="1343586"/>
                  <a:pt x="215153" y="1476936"/>
                  <a:pt x="309282" y="1452283"/>
                </a:cubicBezTo>
                <a:cubicBezTo>
                  <a:pt x="403411" y="1427630"/>
                  <a:pt x="459441" y="1060077"/>
                  <a:pt x="564776" y="1062318"/>
                </a:cubicBezTo>
                <a:cubicBezTo>
                  <a:pt x="670111" y="1064559"/>
                  <a:pt x="757517" y="1642783"/>
                  <a:pt x="941294" y="1465730"/>
                </a:cubicBezTo>
                <a:cubicBezTo>
                  <a:pt x="1125071" y="1288677"/>
                  <a:pt x="1396253" y="644338"/>
                  <a:pt x="1667435"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4320544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领先者的</a:t>
            </a:r>
            <a:r>
              <a:rPr lang="en-US" altLang="zh-CN" dirty="0"/>
              <a:t>wild wing</a:t>
            </a:r>
            <a:r>
              <a:rPr lang="zh-CN" altLang="en-US" dirty="0"/>
              <a:t>（强大的负反馈）</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8" name="直接连接符 4">
            <a:extLst>
              <a:ext uri="{FF2B5EF4-FFF2-40B4-BE49-F238E27FC236}">
                <a16:creationId xmlns:a16="http://schemas.microsoft.com/office/drawing/2014/main" id="{3073B966-FCCE-C446-A173-670A72BDA617}"/>
              </a:ext>
            </a:extLst>
          </p:cNvPr>
          <p:cNvCxnSpPr/>
          <p:nvPr/>
        </p:nvCxnSpPr>
        <p:spPr>
          <a:xfrm rot="5400000">
            <a:off x="2231670" y="435442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8">
            <a:extLst>
              <a:ext uri="{FF2B5EF4-FFF2-40B4-BE49-F238E27FC236}">
                <a16:creationId xmlns:a16="http://schemas.microsoft.com/office/drawing/2014/main" id="{0EEA902F-3A7F-AD4C-ACF0-E55EB67EEF6A}"/>
              </a:ext>
            </a:extLst>
          </p:cNvPr>
          <p:cNvCxnSpPr/>
          <p:nvPr/>
        </p:nvCxnSpPr>
        <p:spPr>
          <a:xfrm>
            <a:off x="3373876" y="442666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FCDD3AAA-1FFB-BA4F-99E6-A4B459ADB22A}"/>
              </a:ext>
            </a:extLst>
          </p:cNvPr>
          <p:cNvSpPr txBox="1">
            <a:spLocks noChangeArrowheads="1"/>
          </p:cNvSpPr>
          <p:nvPr/>
        </p:nvSpPr>
        <p:spPr bwMode="auto">
          <a:xfrm>
            <a:off x="2867463" y="356941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21" name="TextBox 11">
            <a:extLst>
              <a:ext uri="{FF2B5EF4-FFF2-40B4-BE49-F238E27FC236}">
                <a16:creationId xmlns:a16="http://schemas.microsoft.com/office/drawing/2014/main" id="{D3C0F7C0-72AA-BF4F-83AF-C9C87B49AE43}"/>
              </a:ext>
            </a:extLst>
          </p:cNvPr>
          <p:cNvSpPr txBox="1">
            <a:spLocks noChangeArrowheads="1"/>
          </p:cNvSpPr>
          <p:nvPr/>
        </p:nvSpPr>
        <p:spPr bwMode="auto">
          <a:xfrm>
            <a:off x="2867463" y="461716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22" name="直接连接符 12">
            <a:extLst>
              <a:ext uri="{FF2B5EF4-FFF2-40B4-BE49-F238E27FC236}">
                <a16:creationId xmlns:a16="http://schemas.microsoft.com/office/drawing/2014/main" id="{EF949385-850C-984F-B4B6-9BE1DF9AF23C}"/>
              </a:ext>
            </a:extLst>
          </p:cNvPr>
          <p:cNvCxnSpPr/>
          <p:nvPr/>
        </p:nvCxnSpPr>
        <p:spPr>
          <a:xfrm>
            <a:off x="3373876" y="549663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13">
            <a:extLst>
              <a:ext uri="{FF2B5EF4-FFF2-40B4-BE49-F238E27FC236}">
                <a16:creationId xmlns:a16="http://schemas.microsoft.com/office/drawing/2014/main" id="{A703D257-9792-654F-83A7-08D0B3859617}"/>
              </a:ext>
            </a:extLst>
          </p:cNvPr>
          <p:cNvCxnSpPr/>
          <p:nvPr/>
        </p:nvCxnSpPr>
        <p:spPr>
          <a:xfrm>
            <a:off x="3373876" y="321222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任意多边形 14">
            <a:extLst>
              <a:ext uri="{FF2B5EF4-FFF2-40B4-BE49-F238E27FC236}">
                <a16:creationId xmlns:a16="http://schemas.microsoft.com/office/drawing/2014/main" id="{B3838478-2112-0647-9EF0-12A13DC7743E}"/>
              </a:ext>
            </a:extLst>
          </p:cNvPr>
          <p:cNvSpPr/>
          <p:nvPr/>
        </p:nvSpPr>
        <p:spPr>
          <a:xfrm>
            <a:off x="3358001" y="3280485"/>
            <a:ext cx="4948237" cy="2222500"/>
          </a:xfrm>
          <a:custGeom>
            <a:avLst/>
            <a:gdLst>
              <a:gd name="connsiteX0" fmla="*/ 0 w 4948517"/>
              <a:gd name="connsiteY0" fmla="*/ 1147483 h 2223248"/>
              <a:gd name="connsiteX1" fmla="*/ 295835 w 4948517"/>
              <a:gd name="connsiteY1" fmla="*/ 986118 h 2223248"/>
              <a:gd name="connsiteX2" fmla="*/ 618564 w 4948517"/>
              <a:gd name="connsiteY2" fmla="*/ 1376083 h 2223248"/>
              <a:gd name="connsiteX3" fmla="*/ 1035423 w 4948517"/>
              <a:gd name="connsiteY3" fmla="*/ 623048 h 2223248"/>
              <a:gd name="connsiteX4" fmla="*/ 1438835 w 4948517"/>
              <a:gd name="connsiteY4" fmla="*/ 1631577 h 2223248"/>
              <a:gd name="connsiteX5" fmla="*/ 2286000 w 4948517"/>
              <a:gd name="connsiteY5" fmla="*/ 313765 h 2223248"/>
              <a:gd name="connsiteX6" fmla="*/ 2958353 w 4948517"/>
              <a:gd name="connsiteY6" fmla="*/ 1873624 h 2223248"/>
              <a:gd name="connsiteX7" fmla="*/ 3939988 w 4948517"/>
              <a:gd name="connsiteY7" fmla="*/ 58271 h 2223248"/>
              <a:gd name="connsiteX8" fmla="*/ 4948517 w 4948517"/>
              <a:gd name="connsiteY8" fmla="*/ 2223248 h 22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8517" h="2223248">
                <a:moveTo>
                  <a:pt x="0" y="1147483"/>
                </a:moveTo>
                <a:cubicBezTo>
                  <a:pt x="96370" y="1047750"/>
                  <a:pt x="192741" y="948018"/>
                  <a:pt x="295835" y="986118"/>
                </a:cubicBezTo>
                <a:cubicBezTo>
                  <a:pt x="398929" y="1024218"/>
                  <a:pt x="495299" y="1436595"/>
                  <a:pt x="618564" y="1376083"/>
                </a:cubicBezTo>
                <a:cubicBezTo>
                  <a:pt x="741829" y="1315571"/>
                  <a:pt x="898711" y="580466"/>
                  <a:pt x="1035423" y="623048"/>
                </a:cubicBezTo>
                <a:cubicBezTo>
                  <a:pt x="1172135" y="665630"/>
                  <a:pt x="1230405" y="1683124"/>
                  <a:pt x="1438835" y="1631577"/>
                </a:cubicBezTo>
                <a:cubicBezTo>
                  <a:pt x="1647265" y="1580030"/>
                  <a:pt x="2032747" y="273424"/>
                  <a:pt x="2286000" y="313765"/>
                </a:cubicBezTo>
                <a:cubicBezTo>
                  <a:pt x="2539253" y="354106"/>
                  <a:pt x="2682688" y="1916206"/>
                  <a:pt x="2958353" y="1873624"/>
                </a:cubicBezTo>
                <a:cubicBezTo>
                  <a:pt x="3234018" y="1831042"/>
                  <a:pt x="3608294" y="0"/>
                  <a:pt x="3939988" y="58271"/>
                </a:cubicBezTo>
                <a:cubicBezTo>
                  <a:pt x="4271682" y="116542"/>
                  <a:pt x="4610099" y="1169895"/>
                  <a:pt x="4948517" y="2223248"/>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6648192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理想的游戏进度（交替领先，但是更熟练的玩家最终获胜）</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1" name="直接连接符 4">
            <a:extLst>
              <a:ext uri="{FF2B5EF4-FFF2-40B4-BE49-F238E27FC236}">
                <a16:creationId xmlns:a16="http://schemas.microsoft.com/office/drawing/2014/main" id="{C84EDAE3-60EB-C34B-8696-89E8E4E6E2E7}"/>
              </a:ext>
            </a:extLst>
          </p:cNvPr>
          <p:cNvCxnSpPr/>
          <p:nvPr/>
        </p:nvCxnSpPr>
        <p:spPr>
          <a:xfrm rot="5400000">
            <a:off x="2233258" y="4351254"/>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3A79E988-B6D2-A248-8976-C54E45BBA399}"/>
              </a:ext>
            </a:extLst>
          </p:cNvPr>
          <p:cNvCxnSpPr/>
          <p:nvPr/>
        </p:nvCxnSpPr>
        <p:spPr>
          <a:xfrm>
            <a:off x="3375464" y="4423485"/>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6D67E407-648E-2044-B073-B48C7392A882}"/>
              </a:ext>
            </a:extLst>
          </p:cNvPr>
          <p:cNvSpPr txBox="1">
            <a:spLocks noChangeArrowheads="1"/>
          </p:cNvSpPr>
          <p:nvPr/>
        </p:nvSpPr>
        <p:spPr bwMode="auto">
          <a:xfrm>
            <a:off x="2869051" y="3566235"/>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14" name="TextBox 11">
            <a:extLst>
              <a:ext uri="{FF2B5EF4-FFF2-40B4-BE49-F238E27FC236}">
                <a16:creationId xmlns:a16="http://schemas.microsoft.com/office/drawing/2014/main" id="{B3B1E882-3FF1-E140-B1CF-34B76F9D5DDC}"/>
              </a:ext>
            </a:extLst>
          </p:cNvPr>
          <p:cNvSpPr txBox="1">
            <a:spLocks noChangeArrowheads="1"/>
          </p:cNvSpPr>
          <p:nvPr/>
        </p:nvSpPr>
        <p:spPr bwMode="auto">
          <a:xfrm>
            <a:off x="2869051" y="4613985"/>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15" name="直接连接符 12">
            <a:extLst>
              <a:ext uri="{FF2B5EF4-FFF2-40B4-BE49-F238E27FC236}">
                <a16:creationId xmlns:a16="http://schemas.microsoft.com/office/drawing/2014/main" id="{D4243259-F9EE-6346-B842-0A5CC3917B07}"/>
              </a:ext>
            </a:extLst>
          </p:cNvPr>
          <p:cNvCxnSpPr/>
          <p:nvPr/>
        </p:nvCxnSpPr>
        <p:spPr>
          <a:xfrm>
            <a:off x="3375464" y="5493460"/>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41C2BCA1-D117-3140-BC60-465D6DE411D1}"/>
              </a:ext>
            </a:extLst>
          </p:cNvPr>
          <p:cNvCxnSpPr/>
          <p:nvPr/>
        </p:nvCxnSpPr>
        <p:spPr>
          <a:xfrm>
            <a:off x="3375464" y="3209048"/>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4">
            <a:extLst>
              <a:ext uri="{FF2B5EF4-FFF2-40B4-BE49-F238E27FC236}">
                <a16:creationId xmlns:a16="http://schemas.microsoft.com/office/drawing/2014/main" id="{F6FA4EF1-1833-4F4F-9D2D-FCEE44FD725F}"/>
              </a:ext>
            </a:extLst>
          </p:cNvPr>
          <p:cNvSpPr/>
          <p:nvPr/>
        </p:nvSpPr>
        <p:spPr>
          <a:xfrm>
            <a:off x="3373876" y="3213810"/>
            <a:ext cx="4921250" cy="1576388"/>
          </a:xfrm>
          <a:custGeom>
            <a:avLst/>
            <a:gdLst>
              <a:gd name="connsiteX0" fmla="*/ 0 w 4921623"/>
              <a:gd name="connsiteY0" fmla="*/ 1196788 h 1575546"/>
              <a:gd name="connsiteX1" fmla="*/ 174811 w 4921623"/>
              <a:gd name="connsiteY1" fmla="*/ 1048870 h 1575546"/>
              <a:gd name="connsiteX2" fmla="*/ 484094 w 4921623"/>
              <a:gd name="connsiteY2" fmla="*/ 1344705 h 1575546"/>
              <a:gd name="connsiteX3" fmla="*/ 820270 w 4921623"/>
              <a:gd name="connsiteY3" fmla="*/ 860611 h 1575546"/>
              <a:gd name="connsiteX4" fmla="*/ 1129553 w 4921623"/>
              <a:gd name="connsiteY4" fmla="*/ 1479176 h 1575546"/>
              <a:gd name="connsiteX5" fmla="*/ 1532964 w 4921623"/>
              <a:gd name="connsiteY5" fmla="*/ 726141 h 1575546"/>
              <a:gd name="connsiteX6" fmla="*/ 1936376 w 4921623"/>
              <a:gd name="connsiteY6" fmla="*/ 1519517 h 1575546"/>
              <a:gd name="connsiteX7" fmla="*/ 2460811 w 4921623"/>
              <a:gd name="connsiteY7" fmla="*/ 389964 h 1575546"/>
              <a:gd name="connsiteX8" fmla="*/ 2877670 w 4921623"/>
              <a:gd name="connsiteY8" fmla="*/ 1089211 h 1575546"/>
              <a:gd name="connsiteX9" fmla="*/ 3415553 w 4921623"/>
              <a:gd name="connsiteY9" fmla="*/ 174811 h 1575546"/>
              <a:gd name="connsiteX10" fmla="*/ 3778623 w 4921623"/>
              <a:gd name="connsiteY10" fmla="*/ 605117 h 1575546"/>
              <a:gd name="connsiteX11" fmla="*/ 4921623 w 4921623"/>
              <a:gd name="connsiteY11" fmla="*/ 0 h 157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1623" h="1575546">
                <a:moveTo>
                  <a:pt x="0" y="1196788"/>
                </a:moveTo>
                <a:cubicBezTo>
                  <a:pt x="47064" y="1110502"/>
                  <a:pt x="94129" y="1024217"/>
                  <a:pt x="174811" y="1048870"/>
                </a:cubicBezTo>
                <a:cubicBezTo>
                  <a:pt x="255493" y="1073523"/>
                  <a:pt x="376517" y="1376082"/>
                  <a:pt x="484094" y="1344705"/>
                </a:cubicBezTo>
                <a:cubicBezTo>
                  <a:pt x="591671" y="1313328"/>
                  <a:pt x="712694" y="838199"/>
                  <a:pt x="820270" y="860611"/>
                </a:cubicBezTo>
                <a:cubicBezTo>
                  <a:pt x="927846" y="883023"/>
                  <a:pt x="1010771" y="1501588"/>
                  <a:pt x="1129553" y="1479176"/>
                </a:cubicBezTo>
                <a:cubicBezTo>
                  <a:pt x="1248335" y="1456764"/>
                  <a:pt x="1398494" y="719418"/>
                  <a:pt x="1532964" y="726141"/>
                </a:cubicBezTo>
                <a:cubicBezTo>
                  <a:pt x="1667434" y="732864"/>
                  <a:pt x="1781735" y="1575546"/>
                  <a:pt x="1936376" y="1519517"/>
                </a:cubicBezTo>
                <a:cubicBezTo>
                  <a:pt x="2091017" y="1463488"/>
                  <a:pt x="2303929" y="461682"/>
                  <a:pt x="2460811" y="389964"/>
                </a:cubicBezTo>
                <a:cubicBezTo>
                  <a:pt x="2617693" y="318246"/>
                  <a:pt x="2718546" y="1125070"/>
                  <a:pt x="2877670" y="1089211"/>
                </a:cubicBezTo>
                <a:cubicBezTo>
                  <a:pt x="3036794" y="1053352"/>
                  <a:pt x="3265394" y="255493"/>
                  <a:pt x="3415553" y="174811"/>
                </a:cubicBezTo>
                <a:cubicBezTo>
                  <a:pt x="3565712" y="94129"/>
                  <a:pt x="3527611" y="634252"/>
                  <a:pt x="3778623" y="605117"/>
                </a:cubicBezTo>
                <a:cubicBezTo>
                  <a:pt x="4029635" y="575982"/>
                  <a:pt x="4475629" y="287991"/>
                  <a:pt x="4921623"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96338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视频游戏的关键组成</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用户界面</a:t>
            </a:r>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椭圆 3">
            <a:extLst>
              <a:ext uri="{FF2B5EF4-FFF2-40B4-BE49-F238E27FC236}">
                <a16:creationId xmlns:a16="http://schemas.microsoft.com/office/drawing/2014/main" id="{556574BB-EFB7-EE4C-AD9C-E211C986866E}"/>
              </a:ext>
            </a:extLst>
          </p:cNvPr>
          <p:cNvSpPr/>
          <p:nvPr/>
        </p:nvSpPr>
        <p:spPr>
          <a:xfrm>
            <a:off x="5474576" y="1857211"/>
            <a:ext cx="3143250" cy="71437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i="0" dirty="0">
                <a:solidFill>
                  <a:schemeClr val="tx1"/>
                </a:solidFill>
              </a:rPr>
              <a:t>玩家</a:t>
            </a:r>
          </a:p>
        </p:txBody>
      </p:sp>
      <p:sp>
        <p:nvSpPr>
          <p:cNvPr id="5" name="矩形 4">
            <a:extLst>
              <a:ext uri="{FF2B5EF4-FFF2-40B4-BE49-F238E27FC236}">
                <a16:creationId xmlns:a16="http://schemas.microsoft.com/office/drawing/2014/main" id="{ED9EF007-78C6-5F42-85D1-E54847E6393D}"/>
              </a:ext>
            </a:extLst>
          </p:cNvPr>
          <p:cNvSpPr/>
          <p:nvPr/>
        </p:nvSpPr>
        <p:spPr>
          <a:xfrm>
            <a:off x="5117389" y="3428836"/>
            <a:ext cx="4000500" cy="6429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i="0" dirty="0">
              <a:solidFill>
                <a:schemeClr val="tx1"/>
              </a:solidFill>
            </a:endParaRPr>
          </a:p>
        </p:txBody>
      </p:sp>
      <p:sp>
        <p:nvSpPr>
          <p:cNvPr id="6" name="矩形 5">
            <a:extLst>
              <a:ext uri="{FF2B5EF4-FFF2-40B4-BE49-F238E27FC236}">
                <a16:creationId xmlns:a16="http://schemas.microsoft.com/office/drawing/2014/main" id="{1A588683-5E68-CC4D-9572-133DD688C4B8}"/>
              </a:ext>
            </a:extLst>
          </p:cNvPr>
          <p:cNvSpPr/>
          <p:nvPr/>
        </p:nvSpPr>
        <p:spPr>
          <a:xfrm>
            <a:off x="5117389" y="5357648"/>
            <a:ext cx="4000500" cy="64293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i="0" dirty="0">
                <a:solidFill>
                  <a:schemeClr val="tx1"/>
                </a:solidFill>
              </a:rPr>
              <a:t>核心机制</a:t>
            </a:r>
          </a:p>
        </p:txBody>
      </p:sp>
      <p:cxnSp>
        <p:nvCxnSpPr>
          <p:cNvPr id="7" name="直接箭头连接符 11">
            <a:extLst>
              <a:ext uri="{FF2B5EF4-FFF2-40B4-BE49-F238E27FC236}">
                <a16:creationId xmlns:a16="http://schemas.microsoft.com/office/drawing/2014/main" id="{A435D968-AA9C-1F40-BF75-8FFD8B3825E3}"/>
              </a:ext>
            </a:extLst>
          </p:cNvPr>
          <p:cNvCxnSpPr/>
          <p:nvPr/>
        </p:nvCxnSpPr>
        <p:spPr>
          <a:xfrm rot="5400000" flipH="1" flipV="1">
            <a:off x="5439651" y="4679786"/>
            <a:ext cx="121285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12">
            <a:extLst>
              <a:ext uri="{FF2B5EF4-FFF2-40B4-BE49-F238E27FC236}">
                <a16:creationId xmlns:a16="http://schemas.microsoft.com/office/drawing/2014/main" id="{E1ECACBD-BB2E-1846-A99A-B34D1F74CE0F}"/>
              </a:ext>
            </a:extLst>
          </p:cNvPr>
          <p:cNvCxnSpPr/>
          <p:nvPr/>
        </p:nvCxnSpPr>
        <p:spPr>
          <a:xfrm rot="5400000" flipH="1" flipV="1">
            <a:off x="5653964" y="2963698"/>
            <a:ext cx="78581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15">
            <a:extLst>
              <a:ext uri="{FF2B5EF4-FFF2-40B4-BE49-F238E27FC236}">
                <a16:creationId xmlns:a16="http://schemas.microsoft.com/office/drawing/2014/main" id="{5F6075EC-E063-9A43-9E07-5DF7D965F81C}"/>
              </a:ext>
            </a:extLst>
          </p:cNvPr>
          <p:cNvCxnSpPr/>
          <p:nvPr/>
        </p:nvCxnSpPr>
        <p:spPr>
          <a:xfrm rot="16200000" flipV="1">
            <a:off x="7511339" y="4679786"/>
            <a:ext cx="1212850"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接箭头连接符 16">
            <a:extLst>
              <a:ext uri="{FF2B5EF4-FFF2-40B4-BE49-F238E27FC236}">
                <a16:creationId xmlns:a16="http://schemas.microsoft.com/office/drawing/2014/main" id="{5DAC654F-2939-4A4C-B501-022F0AB28274}"/>
              </a:ext>
            </a:extLst>
          </p:cNvPr>
          <p:cNvCxnSpPr/>
          <p:nvPr/>
        </p:nvCxnSpPr>
        <p:spPr>
          <a:xfrm rot="5400000" flipH="1" flipV="1">
            <a:off x="7724064" y="2963698"/>
            <a:ext cx="785812" cy="158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 name="TextBox 17">
            <a:extLst>
              <a:ext uri="{FF2B5EF4-FFF2-40B4-BE49-F238E27FC236}">
                <a16:creationId xmlns:a16="http://schemas.microsoft.com/office/drawing/2014/main" id="{8BD4536B-BFCA-2943-BED7-E94F4152B605}"/>
              </a:ext>
            </a:extLst>
          </p:cNvPr>
          <p:cNvSpPr txBox="1">
            <a:spLocks noChangeArrowheads="1"/>
          </p:cNvSpPr>
          <p:nvPr/>
        </p:nvSpPr>
        <p:spPr bwMode="auto">
          <a:xfrm>
            <a:off x="6117514" y="27858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输出</a:t>
            </a:r>
          </a:p>
        </p:txBody>
      </p:sp>
      <p:sp>
        <p:nvSpPr>
          <p:cNvPr id="12" name="TextBox 18">
            <a:extLst>
              <a:ext uri="{FF2B5EF4-FFF2-40B4-BE49-F238E27FC236}">
                <a16:creationId xmlns:a16="http://schemas.microsoft.com/office/drawing/2014/main" id="{9D1BE35D-9354-054D-95E4-A76ED8F9065E}"/>
              </a:ext>
            </a:extLst>
          </p:cNvPr>
          <p:cNvSpPr txBox="1">
            <a:spLocks noChangeArrowheads="1"/>
          </p:cNvSpPr>
          <p:nvPr/>
        </p:nvSpPr>
        <p:spPr bwMode="auto">
          <a:xfrm>
            <a:off x="6117514" y="44876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solidFill>
                  <a:schemeClr val="accent2"/>
                </a:solidFill>
              </a:rPr>
              <a:t>挑战</a:t>
            </a:r>
          </a:p>
        </p:txBody>
      </p:sp>
      <p:sp>
        <p:nvSpPr>
          <p:cNvPr id="13" name="TextBox 19">
            <a:extLst>
              <a:ext uri="{FF2B5EF4-FFF2-40B4-BE49-F238E27FC236}">
                <a16:creationId xmlns:a16="http://schemas.microsoft.com/office/drawing/2014/main" id="{1AAC399F-9A56-6148-939A-B33BF7AFDA4F}"/>
              </a:ext>
            </a:extLst>
          </p:cNvPr>
          <p:cNvSpPr txBox="1">
            <a:spLocks noChangeArrowheads="1"/>
          </p:cNvSpPr>
          <p:nvPr/>
        </p:nvSpPr>
        <p:spPr bwMode="auto">
          <a:xfrm>
            <a:off x="8117764" y="27858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输入</a:t>
            </a:r>
          </a:p>
        </p:txBody>
      </p:sp>
      <p:sp>
        <p:nvSpPr>
          <p:cNvPr id="14" name="TextBox 20">
            <a:extLst>
              <a:ext uri="{FF2B5EF4-FFF2-40B4-BE49-F238E27FC236}">
                <a16:creationId xmlns:a16="http://schemas.microsoft.com/office/drawing/2014/main" id="{2D979170-1797-BF44-8A75-B4A4BA086B20}"/>
              </a:ext>
            </a:extLst>
          </p:cNvPr>
          <p:cNvSpPr txBox="1">
            <a:spLocks noChangeArrowheads="1"/>
          </p:cNvSpPr>
          <p:nvPr/>
        </p:nvSpPr>
        <p:spPr bwMode="auto">
          <a:xfrm>
            <a:off x="8117764" y="44876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solidFill>
                  <a:schemeClr val="accent2"/>
                </a:solidFill>
              </a:rPr>
              <a:t>动作</a:t>
            </a:r>
          </a:p>
        </p:txBody>
      </p:sp>
      <p:sp>
        <p:nvSpPr>
          <p:cNvPr id="15" name="TextBox 21">
            <a:extLst>
              <a:ext uri="{FF2B5EF4-FFF2-40B4-BE49-F238E27FC236}">
                <a16:creationId xmlns:a16="http://schemas.microsoft.com/office/drawing/2014/main" id="{3AD9003C-9076-354E-BE43-F147F4A1DC31}"/>
              </a:ext>
            </a:extLst>
          </p:cNvPr>
          <p:cNvSpPr txBox="1">
            <a:spLocks noChangeArrowheads="1"/>
          </p:cNvSpPr>
          <p:nvPr/>
        </p:nvSpPr>
        <p:spPr bwMode="auto">
          <a:xfrm>
            <a:off x="5045951" y="5987886"/>
            <a:ext cx="413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视角和交互模型是用户界面的两个特征</a:t>
            </a:r>
          </a:p>
        </p:txBody>
      </p:sp>
      <p:sp>
        <p:nvSpPr>
          <p:cNvPr id="16" name="矩形 15">
            <a:extLst>
              <a:ext uri="{FF2B5EF4-FFF2-40B4-BE49-F238E27FC236}">
                <a16:creationId xmlns:a16="http://schemas.microsoft.com/office/drawing/2014/main" id="{2BBC8128-EE55-534D-9F7F-8E797D3D9515}"/>
              </a:ext>
            </a:extLst>
          </p:cNvPr>
          <p:cNvSpPr/>
          <p:nvPr/>
        </p:nvSpPr>
        <p:spPr>
          <a:xfrm>
            <a:off x="5117389" y="4357523"/>
            <a:ext cx="4000500" cy="64293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i="0" dirty="0">
              <a:solidFill>
                <a:srgbClr val="FF0000"/>
              </a:solidFill>
            </a:endParaRPr>
          </a:p>
        </p:txBody>
      </p:sp>
      <p:sp>
        <p:nvSpPr>
          <p:cNvPr id="17" name="TextBox 25">
            <a:extLst>
              <a:ext uri="{FF2B5EF4-FFF2-40B4-BE49-F238E27FC236}">
                <a16:creationId xmlns:a16="http://schemas.microsoft.com/office/drawing/2014/main" id="{9E05BA25-2202-C443-8BA2-3C9A965C6690}"/>
              </a:ext>
            </a:extLst>
          </p:cNvPr>
          <p:cNvSpPr txBox="1">
            <a:spLocks noChangeArrowheads="1"/>
          </p:cNvSpPr>
          <p:nvPr/>
        </p:nvSpPr>
        <p:spPr bwMode="auto">
          <a:xfrm>
            <a:off x="9189326" y="4487698"/>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dirty="0">
                <a:solidFill>
                  <a:schemeClr val="accent2"/>
                </a:solidFill>
              </a:rPr>
              <a:t>游戏可玩性</a:t>
            </a:r>
          </a:p>
        </p:txBody>
      </p:sp>
      <p:sp>
        <p:nvSpPr>
          <p:cNvPr id="18" name="TextBox 26">
            <a:extLst>
              <a:ext uri="{FF2B5EF4-FFF2-40B4-BE49-F238E27FC236}">
                <a16:creationId xmlns:a16="http://schemas.microsoft.com/office/drawing/2014/main" id="{1230E96C-B0FB-FA40-87A0-BF0AF5F7FA08}"/>
              </a:ext>
            </a:extLst>
          </p:cNvPr>
          <p:cNvSpPr txBox="1">
            <a:spLocks noChangeArrowheads="1"/>
          </p:cNvSpPr>
          <p:nvPr/>
        </p:nvSpPr>
        <p:spPr bwMode="auto">
          <a:xfrm>
            <a:off x="9208376" y="3559011"/>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用户接口</a:t>
            </a:r>
          </a:p>
        </p:txBody>
      </p:sp>
      <p:sp>
        <p:nvSpPr>
          <p:cNvPr id="19" name="矩形 18">
            <a:extLst>
              <a:ext uri="{FF2B5EF4-FFF2-40B4-BE49-F238E27FC236}">
                <a16:creationId xmlns:a16="http://schemas.microsoft.com/office/drawing/2014/main" id="{635FD0F4-D9BD-3849-B8EC-39E47EC608D5}"/>
              </a:ext>
            </a:extLst>
          </p:cNvPr>
          <p:cNvSpPr/>
          <p:nvPr/>
        </p:nvSpPr>
        <p:spPr>
          <a:xfrm>
            <a:off x="5403139" y="357171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i="0" dirty="0">
                <a:solidFill>
                  <a:schemeClr val="tx1"/>
                </a:solidFill>
              </a:rPr>
              <a:t>视角</a:t>
            </a:r>
          </a:p>
        </p:txBody>
      </p:sp>
      <p:sp>
        <p:nvSpPr>
          <p:cNvPr id="20" name="矩形 19">
            <a:extLst>
              <a:ext uri="{FF2B5EF4-FFF2-40B4-BE49-F238E27FC236}">
                <a16:creationId xmlns:a16="http://schemas.microsoft.com/office/drawing/2014/main" id="{59A1C015-EB99-BC48-9828-A5D105F6A88C}"/>
              </a:ext>
            </a:extLst>
          </p:cNvPr>
          <p:cNvSpPr/>
          <p:nvPr/>
        </p:nvSpPr>
        <p:spPr>
          <a:xfrm>
            <a:off x="7474826" y="357171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i="0" dirty="0">
                <a:solidFill>
                  <a:schemeClr val="tx1"/>
                </a:solidFill>
              </a:rPr>
              <a:t>交互模型</a:t>
            </a:r>
          </a:p>
        </p:txBody>
      </p:sp>
      <p:sp>
        <p:nvSpPr>
          <p:cNvPr id="21" name="TextBox 22">
            <a:extLst>
              <a:ext uri="{FF2B5EF4-FFF2-40B4-BE49-F238E27FC236}">
                <a16:creationId xmlns:a16="http://schemas.microsoft.com/office/drawing/2014/main" id="{C08A7028-4522-6A4C-ACE3-AC85AD8A0198}"/>
              </a:ext>
            </a:extLst>
          </p:cNvPr>
          <p:cNvSpPr txBox="1">
            <a:spLocks noChangeArrowheads="1"/>
          </p:cNvSpPr>
          <p:nvPr/>
        </p:nvSpPr>
        <p:spPr bwMode="auto">
          <a:xfrm>
            <a:off x="2974264" y="2071523"/>
            <a:ext cx="19288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用户界面有时候又被称为表示层，其作用不仅仅是显示输出和接受输入。如果存在故事，那么它还呈现游戏的故事发展，并创建游戏世界的感官实体。视角和交互模型是其两个基本特征</a:t>
            </a:r>
          </a:p>
        </p:txBody>
      </p:sp>
    </p:spTree>
    <p:extLst>
      <p:ext uri="{BB962C8B-B14F-4D97-AF65-F5344CB8AC3E}">
        <p14:creationId xmlns:p14="http://schemas.microsoft.com/office/powerpoint/2010/main" val="41090023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14</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459234"/>
              <a:ext cx="5572161" cy="988347"/>
            </a:xfrm>
            <a:prstGeom prst="rect">
              <a:avLst/>
            </a:prstGeom>
            <a:noFill/>
          </p:spPr>
          <p:txBody>
            <a:bodyPr wrap="square">
              <a:spAutoFit/>
            </a:bodyPr>
            <a:lstStyle/>
            <a:p>
              <a:pPr algn="ctr">
                <a:lnSpc>
                  <a:spcPct val="150000"/>
                </a:lnSpc>
              </a:pPr>
              <a:r>
                <a:rPr lang="zh-CN" altLang="en-US" sz="4400" dirty="0">
                  <a:solidFill>
                    <a:srgbClr val="DD6D21"/>
                  </a:solidFill>
                  <a:latin typeface="庞门正道粗书体" panose="02010600030101010101" pitchFamily="2" charset="-122"/>
                  <a:ea typeface="庞门正道粗书体" panose="02010600030101010101" pitchFamily="2" charset="-122"/>
                </a:rPr>
                <a:t>关卡设计的一般原理</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9490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理解关卡设计怎样加强或者破坏游戏的故事性和可玩性</a:t>
            </a:r>
            <a:endParaRPr lang="en-US" altLang="zh-CN" dirty="0"/>
          </a:p>
          <a:p>
            <a:r>
              <a:rPr lang="zh-CN" altLang="en-US" dirty="0"/>
              <a:t>理解一般的关卡设计原理和特定类别关卡设计原理之间的不同</a:t>
            </a:r>
            <a:endParaRPr lang="en-US" altLang="zh-CN" dirty="0"/>
          </a:p>
          <a:p>
            <a:r>
              <a:rPr lang="zh-CN" altLang="en-US" dirty="0"/>
              <a:t>了解可能的关卡布局并理解使用场合</a:t>
            </a:r>
            <a:endParaRPr lang="en-US" altLang="zh-CN" dirty="0"/>
          </a:p>
          <a:p>
            <a:r>
              <a:rPr lang="zh-CN" altLang="en-US" dirty="0"/>
              <a:t>理解气氛、步调和行进的重要方面</a:t>
            </a:r>
            <a:endParaRPr lang="en-US" altLang="zh-CN" dirty="0"/>
          </a:p>
          <a:p>
            <a:r>
              <a:rPr lang="zh-CN" altLang="en-US" dirty="0"/>
              <a:t>了解关卡设计过程</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879179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什么是关卡设计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关卡设计师创造了玩家体验的以下基本部分</a:t>
            </a:r>
            <a:endParaRPr lang="en-US" altLang="zh-CN" dirty="0"/>
          </a:p>
          <a:p>
            <a:pPr lvl="1"/>
            <a:r>
              <a:rPr lang="zh-CN" altLang="en-US" dirty="0"/>
              <a:t>游戏发生的空间</a:t>
            </a:r>
            <a:endParaRPr lang="en-US" altLang="zh-CN" dirty="0"/>
          </a:p>
          <a:p>
            <a:pPr lvl="1"/>
            <a:r>
              <a:rPr lang="zh-CN" altLang="en-US" dirty="0"/>
              <a:t>关卡的初始条件</a:t>
            </a:r>
            <a:endParaRPr lang="en-US" altLang="zh-CN" dirty="0"/>
          </a:p>
          <a:p>
            <a:pPr lvl="1"/>
            <a:r>
              <a:rPr lang="zh-CN" altLang="en-US" dirty="0"/>
              <a:t>玩家将会在关卡内遇到的挑战的集合</a:t>
            </a:r>
            <a:endParaRPr lang="en-US" altLang="zh-CN" dirty="0"/>
          </a:p>
          <a:p>
            <a:pPr lvl="1"/>
            <a:r>
              <a:rPr lang="zh-CN" altLang="en-US" dirty="0"/>
              <a:t>关卡的终止条件</a:t>
            </a:r>
            <a:endParaRPr lang="en-US" altLang="zh-CN" dirty="0"/>
          </a:p>
          <a:p>
            <a:pPr lvl="1"/>
            <a:r>
              <a:rPr lang="zh-CN" altLang="en-US" dirty="0"/>
              <a:t>游戏可玩性和游戏故事之间的相互作用</a:t>
            </a:r>
            <a:endParaRPr lang="en-US" altLang="zh-CN" dirty="0"/>
          </a:p>
          <a:p>
            <a:pPr lvl="1"/>
            <a:r>
              <a:rPr lang="zh-CN" altLang="en-US" dirty="0"/>
              <a:t>关卡的美学和意境</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028392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关键设计原理</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一般关卡设计原理</a:t>
            </a:r>
            <a:endParaRPr lang="en-US" altLang="zh-CN" dirty="0"/>
          </a:p>
          <a:p>
            <a:pPr lvl="1"/>
            <a:r>
              <a:rPr lang="zh-CN" altLang="en-US" dirty="0"/>
              <a:t>把一个游戏的早期关卡制作为新手关卡</a:t>
            </a:r>
            <a:endParaRPr lang="en-US" altLang="zh-CN" dirty="0"/>
          </a:p>
          <a:p>
            <a:pPr lvl="1"/>
            <a:r>
              <a:rPr lang="zh-CN" altLang="en-US" dirty="0"/>
              <a:t>使关卡的步调多样化</a:t>
            </a:r>
            <a:endParaRPr lang="en-US" altLang="zh-CN" dirty="0"/>
          </a:p>
          <a:p>
            <a:pPr lvl="1"/>
            <a:r>
              <a:rPr lang="zh-CN" altLang="en-US" dirty="0"/>
              <a:t>避免概念上的不合逻辑</a:t>
            </a:r>
            <a:endParaRPr lang="en-US" altLang="zh-CN" dirty="0"/>
          </a:p>
          <a:p>
            <a:pPr lvl="1"/>
            <a:r>
              <a:rPr lang="zh-CN" altLang="en-US" dirty="0"/>
              <a:t>明确地通知玩家他的短期目标</a:t>
            </a:r>
            <a:endParaRPr lang="en-US" altLang="zh-CN" dirty="0"/>
          </a:p>
          <a:p>
            <a:pPr lvl="1"/>
            <a:r>
              <a:rPr lang="zh-CN" altLang="en-US" dirty="0"/>
              <a:t>冒险、奖励和决定的后果很清晰</a:t>
            </a:r>
            <a:endParaRPr lang="en-US" altLang="zh-CN" dirty="0"/>
          </a:p>
          <a:p>
            <a:pPr lvl="1"/>
            <a:r>
              <a:rPr lang="zh-CN" altLang="en-US" dirty="0"/>
              <a:t>奖励玩家的技能、想象力、智力和共享</a:t>
            </a:r>
            <a:endParaRPr lang="en-US" altLang="zh-CN" dirty="0"/>
          </a:p>
          <a:p>
            <a:pPr lvl="1"/>
            <a:r>
              <a:rPr lang="zh-CN" altLang="en-US" dirty="0"/>
              <a:t>通过很大的方式奖励，通过很小的方式惩罚</a:t>
            </a:r>
            <a:endParaRPr lang="en-US" altLang="zh-CN" dirty="0"/>
          </a:p>
          <a:p>
            <a:pPr lvl="1"/>
            <a:r>
              <a:rPr lang="zh-CN" altLang="en-US" dirty="0"/>
              <a:t>一个人工对手的作用就是呈现出游戏的打斗然后失败</a:t>
            </a:r>
            <a:endParaRPr lang="en-US" altLang="zh-CN" dirty="0"/>
          </a:p>
          <a:p>
            <a:pPr lvl="1"/>
            <a:r>
              <a:rPr lang="zh-CN" altLang="en-US" dirty="0"/>
              <a:t>实现多种难度的设置</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93196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关键设计原理</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特定类别的关卡设计原理</a:t>
            </a:r>
            <a:endParaRPr lang="en-US" altLang="zh-CN" dirty="0"/>
          </a:p>
          <a:p>
            <a:pPr lvl="1"/>
            <a:r>
              <a:rPr lang="zh-CN" altLang="en-US" dirty="0"/>
              <a:t>动作游戏：使步调多样化</a:t>
            </a:r>
            <a:endParaRPr lang="en-US" altLang="zh-CN" dirty="0"/>
          </a:p>
          <a:p>
            <a:pPr lvl="1"/>
            <a:r>
              <a:rPr lang="zh-CN" altLang="en-US" dirty="0"/>
              <a:t>策略游戏：奖励计划</a:t>
            </a:r>
            <a:endParaRPr lang="en-US" altLang="zh-CN" dirty="0"/>
          </a:p>
          <a:p>
            <a:pPr lvl="1"/>
            <a:r>
              <a:rPr lang="zh-CN" altLang="en-US" dirty="0"/>
              <a:t>角色扮演游戏：提供角色自我成长和自我表现的机会</a:t>
            </a:r>
            <a:endParaRPr lang="en-US" altLang="zh-CN" dirty="0"/>
          </a:p>
          <a:p>
            <a:pPr lvl="1"/>
            <a:r>
              <a:rPr lang="zh-CN" altLang="en-US" dirty="0"/>
              <a:t>体育游戏：逼真是最重要的</a:t>
            </a:r>
            <a:endParaRPr lang="en-US" altLang="zh-CN" dirty="0"/>
          </a:p>
          <a:p>
            <a:pPr lvl="1"/>
            <a:r>
              <a:rPr lang="zh-CN" altLang="en-US" dirty="0"/>
              <a:t>交通工具模拟：奖励熟练的操作</a:t>
            </a:r>
            <a:endParaRPr lang="en-US" altLang="zh-CN" dirty="0"/>
          </a:p>
          <a:p>
            <a:pPr lvl="1"/>
            <a:r>
              <a:rPr lang="zh-CN" altLang="en-US" dirty="0"/>
              <a:t>建设和管理模拟：为初始条件和目标提供一个有趣的变化</a:t>
            </a:r>
            <a:endParaRPr lang="en-US" altLang="zh-CN" dirty="0"/>
          </a:p>
          <a:p>
            <a:pPr lvl="1"/>
            <a:r>
              <a:rPr lang="zh-CN" altLang="en-US" dirty="0"/>
              <a:t>冒险游戏：构建与它们的位置和故事和谐</a:t>
            </a:r>
            <a:endParaRPr lang="en-US" altLang="zh-CN" dirty="0"/>
          </a:p>
          <a:p>
            <a:pPr lvl="1"/>
            <a:r>
              <a:rPr lang="zh-CN" altLang="en-US" dirty="0"/>
              <a:t>人工生命游戏：为它们的环境中的生物创造很多交互机会</a:t>
            </a:r>
            <a:endParaRPr lang="en-US" altLang="zh-CN" dirty="0"/>
          </a:p>
          <a:p>
            <a:pPr lvl="1"/>
            <a:r>
              <a:rPr lang="zh-CN" altLang="en-US" dirty="0"/>
              <a:t>益智类游戏：给玩家思考的时间</a:t>
            </a:r>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454619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开放式布局</a:t>
            </a:r>
            <a:endParaRPr lang="en-US" altLang="zh-CN" dirty="0"/>
          </a:p>
          <a:p>
            <a:pPr lvl="1"/>
            <a:r>
              <a:rPr lang="zh-CN" altLang="en-US" dirty="0"/>
              <a:t>原则上化身可以自由地在任何时间在任何方向上移动</a:t>
            </a:r>
            <a:endParaRPr lang="en-US" altLang="zh-CN" dirty="0"/>
          </a:p>
          <a:p>
            <a:r>
              <a:rPr lang="zh-CN" altLang="en-US" dirty="0"/>
              <a:t>线性布局</a:t>
            </a:r>
            <a:endParaRPr lang="en-US" altLang="zh-CN" dirty="0"/>
          </a:p>
          <a:p>
            <a:pPr lvl="1"/>
            <a:r>
              <a:rPr lang="zh-CN" altLang="en-US" dirty="0"/>
              <a:t>要求玩家按照固定的顺序体验游戏的空间，而没有任何侧面走廊或者分支</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矩形 3">
            <a:extLst>
              <a:ext uri="{FF2B5EF4-FFF2-40B4-BE49-F238E27FC236}">
                <a16:creationId xmlns:a16="http://schemas.microsoft.com/office/drawing/2014/main" id="{52594A41-411A-464B-9836-2428FB4E1BFE}"/>
              </a:ext>
            </a:extLst>
          </p:cNvPr>
          <p:cNvSpPr/>
          <p:nvPr/>
        </p:nvSpPr>
        <p:spPr>
          <a:xfrm>
            <a:off x="7379972" y="2340687"/>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683C3A60-5D09-4840-91D8-760A49A4D9A2}"/>
              </a:ext>
            </a:extLst>
          </p:cNvPr>
          <p:cNvSpPr/>
          <p:nvPr/>
        </p:nvSpPr>
        <p:spPr>
          <a:xfrm>
            <a:off x="8808722" y="2840749"/>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a:extLst>
              <a:ext uri="{FF2B5EF4-FFF2-40B4-BE49-F238E27FC236}">
                <a16:creationId xmlns:a16="http://schemas.microsoft.com/office/drawing/2014/main" id="{8F36D2EA-6A64-1C4A-8F96-C4DC798C282C}"/>
              </a:ext>
            </a:extLst>
          </p:cNvPr>
          <p:cNvSpPr/>
          <p:nvPr/>
        </p:nvSpPr>
        <p:spPr>
          <a:xfrm>
            <a:off x="10237472" y="2340687"/>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F7C690AE-06AC-DA4B-A4F9-47864EEA25BF}"/>
              </a:ext>
            </a:extLst>
          </p:cNvPr>
          <p:cNvSpPr/>
          <p:nvPr/>
        </p:nvSpPr>
        <p:spPr>
          <a:xfrm>
            <a:off x="9665972" y="4483812"/>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024A1070-8963-9044-998E-B374DEF8AD3B}"/>
              </a:ext>
            </a:extLst>
          </p:cNvPr>
          <p:cNvSpPr/>
          <p:nvPr/>
        </p:nvSpPr>
        <p:spPr>
          <a:xfrm>
            <a:off x="8308659" y="4483812"/>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id="{AB3FFFAC-35FB-CA4B-AEC8-FA28DF7C3D62}"/>
              </a:ext>
            </a:extLst>
          </p:cNvPr>
          <p:cNvSpPr/>
          <p:nvPr/>
        </p:nvSpPr>
        <p:spPr>
          <a:xfrm rot="18530775">
            <a:off x="9281796" y="3043950"/>
            <a:ext cx="1357313"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a:extLst>
              <a:ext uri="{FF2B5EF4-FFF2-40B4-BE49-F238E27FC236}">
                <a16:creationId xmlns:a16="http://schemas.microsoft.com/office/drawing/2014/main" id="{DF9B06FD-5A40-1A4E-ABB4-D630A0E45EF8}"/>
              </a:ext>
            </a:extLst>
          </p:cNvPr>
          <p:cNvSpPr/>
          <p:nvPr/>
        </p:nvSpPr>
        <p:spPr>
          <a:xfrm rot="17205997">
            <a:off x="9609616" y="3792455"/>
            <a:ext cx="1847850" cy="211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719F27B8-C37E-E149-95E7-1A394D5089EC}"/>
              </a:ext>
            </a:extLst>
          </p:cNvPr>
          <p:cNvSpPr/>
          <p:nvPr/>
        </p:nvSpPr>
        <p:spPr>
          <a:xfrm>
            <a:off x="9094472" y="4769562"/>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EE286D00-CC94-064A-87FB-280DB4AD77D3}"/>
              </a:ext>
            </a:extLst>
          </p:cNvPr>
          <p:cNvSpPr/>
          <p:nvPr/>
        </p:nvSpPr>
        <p:spPr>
          <a:xfrm rot="13634115">
            <a:off x="8057041" y="3089193"/>
            <a:ext cx="1162050"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9415830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平行布局</a:t>
            </a:r>
            <a:endParaRPr lang="en-US" altLang="zh-CN" dirty="0"/>
          </a:p>
          <a:p>
            <a:pPr lvl="1"/>
            <a:r>
              <a:rPr lang="zh-CN" altLang="en-US" dirty="0"/>
              <a:t>类似于一个铁路调车场，有很多平行的轨道和方式来让玩家爱可以不时地从一个轨道切换到另一个</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13" name="矩形 12">
            <a:extLst>
              <a:ext uri="{FF2B5EF4-FFF2-40B4-BE49-F238E27FC236}">
                <a16:creationId xmlns:a16="http://schemas.microsoft.com/office/drawing/2014/main" id="{FBA45933-9DFE-604D-9E67-0C767479D07A}"/>
              </a:ext>
            </a:extLst>
          </p:cNvPr>
          <p:cNvSpPr/>
          <p:nvPr/>
        </p:nvSpPr>
        <p:spPr>
          <a:xfrm>
            <a:off x="8281331" y="1283575"/>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F1962738-838E-B847-AC5B-3BE727995011}"/>
              </a:ext>
            </a:extLst>
          </p:cNvPr>
          <p:cNvSpPr/>
          <p:nvPr/>
        </p:nvSpPr>
        <p:spPr>
          <a:xfrm>
            <a:off x="7138331" y="2355138"/>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a:extLst>
              <a:ext uri="{FF2B5EF4-FFF2-40B4-BE49-F238E27FC236}">
                <a16:creationId xmlns:a16="http://schemas.microsoft.com/office/drawing/2014/main" id="{EBB1880B-0A13-9B4C-B800-DF31BC19A76D}"/>
              </a:ext>
            </a:extLst>
          </p:cNvPr>
          <p:cNvSpPr/>
          <p:nvPr/>
        </p:nvSpPr>
        <p:spPr>
          <a:xfrm>
            <a:off x="9424331" y="2355138"/>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3D4C8107-2B94-A949-8368-6595DF62C881}"/>
              </a:ext>
            </a:extLst>
          </p:cNvPr>
          <p:cNvSpPr/>
          <p:nvPr/>
        </p:nvSpPr>
        <p:spPr>
          <a:xfrm>
            <a:off x="7138331" y="3355263"/>
            <a:ext cx="1071562" cy="121443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a:extLst>
              <a:ext uri="{FF2B5EF4-FFF2-40B4-BE49-F238E27FC236}">
                <a16:creationId xmlns:a16="http://schemas.microsoft.com/office/drawing/2014/main" id="{6114CCC7-5186-F34D-AB8D-3CBE5A81301B}"/>
              </a:ext>
            </a:extLst>
          </p:cNvPr>
          <p:cNvSpPr/>
          <p:nvPr/>
        </p:nvSpPr>
        <p:spPr>
          <a:xfrm>
            <a:off x="8424206" y="3355263"/>
            <a:ext cx="1071562" cy="121443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A2518DD4-9103-5846-98FE-44BA701EB9B9}"/>
              </a:ext>
            </a:extLst>
          </p:cNvPr>
          <p:cNvSpPr/>
          <p:nvPr/>
        </p:nvSpPr>
        <p:spPr>
          <a:xfrm>
            <a:off x="9781518" y="3355263"/>
            <a:ext cx="1071563" cy="121443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a:extLst>
              <a:ext uri="{FF2B5EF4-FFF2-40B4-BE49-F238E27FC236}">
                <a16:creationId xmlns:a16="http://schemas.microsoft.com/office/drawing/2014/main" id="{75229F49-84F5-5B43-83C0-4635C27AB1AC}"/>
              </a:ext>
            </a:extLst>
          </p:cNvPr>
          <p:cNvSpPr/>
          <p:nvPr/>
        </p:nvSpPr>
        <p:spPr>
          <a:xfrm>
            <a:off x="7709831" y="5141200"/>
            <a:ext cx="2643187" cy="107156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a:extLst>
              <a:ext uri="{FF2B5EF4-FFF2-40B4-BE49-F238E27FC236}">
                <a16:creationId xmlns:a16="http://schemas.microsoft.com/office/drawing/2014/main" id="{EDF89BD0-4AA9-0947-87FF-82696523AA7F}"/>
              </a:ext>
            </a:extLst>
          </p:cNvPr>
          <p:cNvSpPr/>
          <p:nvPr/>
        </p:nvSpPr>
        <p:spPr>
          <a:xfrm rot="19216523">
            <a:off x="7773331" y="1955088"/>
            <a:ext cx="1285875"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a:extLst>
              <a:ext uri="{FF2B5EF4-FFF2-40B4-BE49-F238E27FC236}">
                <a16:creationId xmlns:a16="http://schemas.microsoft.com/office/drawing/2014/main" id="{6532D049-B5BF-FF45-89F2-9329A6DDB6AD}"/>
              </a:ext>
            </a:extLst>
          </p:cNvPr>
          <p:cNvSpPr/>
          <p:nvPr/>
        </p:nvSpPr>
        <p:spPr>
          <a:xfrm rot="-19200000">
            <a:off x="9057618" y="2028113"/>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a:extLst>
              <a:ext uri="{FF2B5EF4-FFF2-40B4-BE49-F238E27FC236}">
                <a16:creationId xmlns:a16="http://schemas.microsoft.com/office/drawing/2014/main" id="{EB6DAF4F-F146-C048-B1FB-70B693366002}"/>
              </a:ext>
            </a:extLst>
          </p:cNvPr>
          <p:cNvSpPr/>
          <p:nvPr/>
        </p:nvSpPr>
        <p:spPr>
          <a:xfrm rot="19216523">
            <a:off x="8773456" y="3098088"/>
            <a:ext cx="1285875"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矩形 22">
            <a:extLst>
              <a:ext uri="{FF2B5EF4-FFF2-40B4-BE49-F238E27FC236}">
                <a16:creationId xmlns:a16="http://schemas.microsoft.com/office/drawing/2014/main" id="{331905D5-7D29-6942-8E14-F1F2E66F829E}"/>
              </a:ext>
            </a:extLst>
          </p:cNvPr>
          <p:cNvSpPr/>
          <p:nvPr/>
        </p:nvSpPr>
        <p:spPr>
          <a:xfrm rot="-19200000">
            <a:off x="7914618" y="3099675"/>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a:extLst>
              <a:ext uri="{FF2B5EF4-FFF2-40B4-BE49-F238E27FC236}">
                <a16:creationId xmlns:a16="http://schemas.microsoft.com/office/drawing/2014/main" id="{EA2E1738-C295-8747-9808-84206648AA73}"/>
              </a:ext>
            </a:extLst>
          </p:cNvPr>
          <p:cNvSpPr/>
          <p:nvPr/>
        </p:nvSpPr>
        <p:spPr>
          <a:xfrm rot="5400000">
            <a:off x="7245487" y="3033794"/>
            <a:ext cx="714375"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a:extLst>
              <a:ext uri="{FF2B5EF4-FFF2-40B4-BE49-F238E27FC236}">
                <a16:creationId xmlns:a16="http://schemas.microsoft.com/office/drawing/2014/main" id="{4979DFBA-C515-0E4B-86AA-E3BA235E1E13}"/>
              </a:ext>
            </a:extLst>
          </p:cNvPr>
          <p:cNvSpPr/>
          <p:nvPr/>
        </p:nvSpPr>
        <p:spPr>
          <a:xfrm rot="5400000">
            <a:off x="10031549" y="3033795"/>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a:extLst>
              <a:ext uri="{FF2B5EF4-FFF2-40B4-BE49-F238E27FC236}">
                <a16:creationId xmlns:a16="http://schemas.microsoft.com/office/drawing/2014/main" id="{1B407C71-2331-B74A-80B2-C5C963A8BC20}"/>
              </a:ext>
            </a:extLst>
          </p:cNvPr>
          <p:cNvSpPr/>
          <p:nvPr/>
        </p:nvSpPr>
        <p:spPr>
          <a:xfrm rot="5400000">
            <a:off x="8602799" y="4748295"/>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a:extLst>
              <a:ext uri="{FF2B5EF4-FFF2-40B4-BE49-F238E27FC236}">
                <a16:creationId xmlns:a16="http://schemas.microsoft.com/office/drawing/2014/main" id="{F10DB7C0-F6D0-294C-BFCA-2BEF4A62226D}"/>
              </a:ext>
            </a:extLst>
          </p:cNvPr>
          <p:cNvSpPr/>
          <p:nvPr/>
        </p:nvSpPr>
        <p:spPr>
          <a:xfrm rot="19216523">
            <a:off x="9202081" y="4741150"/>
            <a:ext cx="1285875" cy="217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a:extLst>
              <a:ext uri="{FF2B5EF4-FFF2-40B4-BE49-F238E27FC236}">
                <a16:creationId xmlns:a16="http://schemas.microsoft.com/office/drawing/2014/main" id="{07D27A9C-C4E9-9441-B73E-F7A1288E60E8}"/>
              </a:ext>
            </a:extLst>
          </p:cNvPr>
          <p:cNvSpPr/>
          <p:nvPr/>
        </p:nvSpPr>
        <p:spPr>
          <a:xfrm rot="-19200000">
            <a:off x="7576481" y="4742738"/>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683073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环形布局</a:t>
            </a:r>
            <a:endParaRPr lang="en-US" altLang="zh-CN" dirty="0"/>
          </a:p>
          <a:p>
            <a:pPr lvl="1"/>
            <a:r>
              <a:rPr lang="zh-CN" altLang="en-US" dirty="0"/>
              <a:t>路径最后返回它的出发点，虽然你可以包含一个捷径来缩短路程的一部分</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29" name="组合 28">
            <a:extLst>
              <a:ext uri="{FF2B5EF4-FFF2-40B4-BE49-F238E27FC236}">
                <a16:creationId xmlns:a16="http://schemas.microsoft.com/office/drawing/2014/main" id="{8D899C05-8B20-EF43-9880-F24BF3670041}"/>
              </a:ext>
            </a:extLst>
          </p:cNvPr>
          <p:cNvGrpSpPr>
            <a:grpSpLocks/>
          </p:cNvGrpSpPr>
          <p:nvPr/>
        </p:nvGrpSpPr>
        <p:grpSpPr bwMode="auto">
          <a:xfrm>
            <a:off x="7295768" y="2051332"/>
            <a:ext cx="3603625" cy="3603625"/>
            <a:chOff x="5357818" y="2143116"/>
            <a:chExt cx="3604162" cy="3604162"/>
          </a:xfrm>
        </p:grpSpPr>
        <p:sp>
          <p:nvSpPr>
            <p:cNvPr id="30" name="椭圆 29">
              <a:extLst>
                <a:ext uri="{FF2B5EF4-FFF2-40B4-BE49-F238E27FC236}">
                  <a16:creationId xmlns:a16="http://schemas.microsoft.com/office/drawing/2014/main" id="{B65B2DB1-B2DA-274C-BEC7-8B9FE3611F2A}"/>
                </a:ext>
              </a:extLst>
            </p:cNvPr>
            <p:cNvSpPr/>
            <p:nvPr/>
          </p:nvSpPr>
          <p:spPr>
            <a:xfrm>
              <a:off x="5357818" y="2143116"/>
              <a:ext cx="3604162" cy="3604162"/>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a:extLst>
                <a:ext uri="{FF2B5EF4-FFF2-40B4-BE49-F238E27FC236}">
                  <a16:creationId xmlns:a16="http://schemas.microsoft.com/office/drawing/2014/main" id="{BE788D8A-8670-5F4E-8B8E-4926B9893D15}"/>
                </a:ext>
              </a:extLst>
            </p:cNvPr>
            <p:cNvSpPr/>
            <p:nvPr/>
          </p:nvSpPr>
          <p:spPr>
            <a:xfrm>
              <a:off x="5643611" y="2428909"/>
              <a:ext cx="3072270" cy="307227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a:extLst>
                <a:ext uri="{FF2B5EF4-FFF2-40B4-BE49-F238E27FC236}">
                  <a16:creationId xmlns:a16="http://schemas.microsoft.com/office/drawing/2014/main" id="{0788562D-D026-6D4C-84F2-4C3BB25F7B2D}"/>
                </a:ext>
              </a:extLst>
            </p:cNvPr>
            <p:cNvSpPr/>
            <p:nvPr/>
          </p:nvSpPr>
          <p:spPr>
            <a:xfrm rot="5400000">
              <a:off x="5000577" y="3857872"/>
              <a:ext cx="3000822" cy="28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3499546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网络布局</a:t>
            </a:r>
            <a:endParaRPr lang="en-US" altLang="zh-CN" dirty="0"/>
          </a:p>
          <a:p>
            <a:pPr lvl="1"/>
            <a:r>
              <a:rPr lang="zh-CN" altLang="en-US" dirty="0"/>
              <a:t>通过各种各样的方式跟其他的空间相连接</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8" name="组合 18">
            <a:extLst>
              <a:ext uri="{FF2B5EF4-FFF2-40B4-BE49-F238E27FC236}">
                <a16:creationId xmlns:a16="http://schemas.microsoft.com/office/drawing/2014/main" id="{1D699094-690A-C64D-9AA1-C3C18E875217}"/>
              </a:ext>
            </a:extLst>
          </p:cNvPr>
          <p:cNvGrpSpPr>
            <a:grpSpLocks/>
          </p:cNvGrpSpPr>
          <p:nvPr/>
        </p:nvGrpSpPr>
        <p:grpSpPr bwMode="auto">
          <a:xfrm>
            <a:off x="7474662" y="2109623"/>
            <a:ext cx="3000375" cy="3643313"/>
            <a:chOff x="5214942" y="1857364"/>
            <a:chExt cx="3000396" cy="3643338"/>
          </a:xfrm>
        </p:grpSpPr>
        <p:sp>
          <p:nvSpPr>
            <p:cNvPr id="9" name="矩形 8">
              <a:extLst>
                <a:ext uri="{FF2B5EF4-FFF2-40B4-BE49-F238E27FC236}">
                  <a16:creationId xmlns:a16="http://schemas.microsoft.com/office/drawing/2014/main" id="{14EFFA1D-30A9-D74D-BABB-CDA55A13DFC2}"/>
                </a:ext>
              </a:extLst>
            </p:cNvPr>
            <p:cNvSpPr/>
            <p:nvPr/>
          </p:nvSpPr>
          <p:spPr>
            <a:xfrm>
              <a:off x="5214942" y="1857364"/>
              <a:ext cx="1071569"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a:extLst>
                <a:ext uri="{FF2B5EF4-FFF2-40B4-BE49-F238E27FC236}">
                  <a16:creationId xmlns:a16="http://schemas.microsoft.com/office/drawing/2014/main" id="{01BEDF2B-B7E0-0E42-A496-03BFE3D60843}"/>
                </a:ext>
              </a:extLst>
            </p:cNvPr>
            <p:cNvSpPr/>
            <p:nvPr/>
          </p:nvSpPr>
          <p:spPr>
            <a:xfrm>
              <a:off x="7143767" y="1857364"/>
              <a:ext cx="1071571"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26252EBE-E1CB-A043-92C7-4A8909F98891}"/>
                </a:ext>
              </a:extLst>
            </p:cNvPr>
            <p:cNvSpPr/>
            <p:nvPr/>
          </p:nvSpPr>
          <p:spPr>
            <a:xfrm>
              <a:off x="5214942" y="4286256"/>
              <a:ext cx="1071569"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1B338D46-38D7-9744-B8AB-773CA5D7B9EF}"/>
                </a:ext>
              </a:extLst>
            </p:cNvPr>
            <p:cNvSpPr/>
            <p:nvPr/>
          </p:nvSpPr>
          <p:spPr>
            <a:xfrm>
              <a:off x="7143767" y="4286256"/>
              <a:ext cx="1071571"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EBD97A97-3412-0D48-9363-3293CC8A80E4}"/>
                </a:ext>
              </a:extLst>
            </p:cNvPr>
            <p:cNvSpPr/>
            <p:nvPr/>
          </p:nvSpPr>
          <p:spPr>
            <a:xfrm rot="5400000">
              <a:off x="4893471" y="3607595"/>
              <a:ext cx="1785950"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69474FB7-2B51-E441-A073-105AC9FFEE3D}"/>
                </a:ext>
              </a:extLst>
            </p:cNvPr>
            <p:cNvSpPr/>
            <p:nvPr/>
          </p:nvSpPr>
          <p:spPr>
            <a:xfrm rot="5400000">
              <a:off x="6822296" y="3607595"/>
              <a:ext cx="1785950"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a:extLst>
                <a:ext uri="{FF2B5EF4-FFF2-40B4-BE49-F238E27FC236}">
                  <a16:creationId xmlns:a16="http://schemas.microsoft.com/office/drawing/2014/main" id="{7F4AC21D-B0D8-A44B-B489-F48D04340EEE}"/>
                </a:ext>
              </a:extLst>
            </p:cNvPr>
            <p:cNvSpPr/>
            <p:nvPr/>
          </p:nvSpPr>
          <p:spPr>
            <a:xfrm>
              <a:off x="5822958" y="4786322"/>
              <a:ext cx="1785951"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12984976-EE79-8A49-964A-C6F8E145C864}"/>
                </a:ext>
              </a:extLst>
            </p:cNvPr>
            <p:cNvSpPr/>
            <p:nvPr/>
          </p:nvSpPr>
          <p:spPr>
            <a:xfrm>
              <a:off x="5786446" y="2357430"/>
              <a:ext cx="1785949"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a:extLst>
                <a:ext uri="{FF2B5EF4-FFF2-40B4-BE49-F238E27FC236}">
                  <a16:creationId xmlns:a16="http://schemas.microsoft.com/office/drawing/2014/main" id="{BB7CC022-1525-0A49-BEA4-1488DD23787E}"/>
                </a:ext>
              </a:extLst>
            </p:cNvPr>
            <p:cNvSpPr/>
            <p:nvPr/>
          </p:nvSpPr>
          <p:spPr>
            <a:xfrm rot="7622226">
              <a:off x="5707071" y="3576638"/>
              <a:ext cx="2051064" cy="2635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417BA074-9671-C543-BEFF-800530102374}"/>
                </a:ext>
              </a:extLst>
            </p:cNvPr>
            <p:cNvSpPr/>
            <p:nvPr/>
          </p:nvSpPr>
          <p:spPr>
            <a:xfrm rot="-7620000">
              <a:off x="5682464" y="3542507"/>
              <a:ext cx="2051064" cy="2619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73646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星形布局</a:t>
            </a:r>
            <a:endParaRPr lang="en-US" altLang="zh-CN" dirty="0"/>
          </a:p>
          <a:p>
            <a:pPr lvl="1"/>
            <a:r>
              <a:rPr lang="zh-CN" altLang="en-US" dirty="0"/>
              <a:t>通过各种各样的方式跟其他的空间相连接</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19" name="椭圆 18">
            <a:extLst>
              <a:ext uri="{FF2B5EF4-FFF2-40B4-BE49-F238E27FC236}">
                <a16:creationId xmlns:a16="http://schemas.microsoft.com/office/drawing/2014/main" id="{D0B0B323-FF44-254F-91D1-9E2ADEAD0FF1}"/>
              </a:ext>
            </a:extLst>
          </p:cNvPr>
          <p:cNvSpPr/>
          <p:nvPr/>
        </p:nvSpPr>
        <p:spPr>
          <a:xfrm>
            <a:off x="7165428" y="3603406"/>
            <a:ext cx="1785938" cy="1785938"/>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a:extLst>
              <a:ext uri="{FF2B5EF4-FFF2-40B4-BE49-F238E27FC236}">
                <a16:creationId xmlns:a16="http://schemas.microsoft.com/office/drawing/2014/main" id="{92D3067B-A67E-FB43-B89D-4A9E76F22E07}"/>
              </a:ext>
            </a:extLst>
          </p:cNvPr>
          <p:cNvSpPr/>
          <p:nvPr/>
        </p:nvSpPr>
        <p:spPr>
          <a:xfrm>
            <a:off x="6022428" y="4174906"/>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a:extLst>
              <a:ext uri="{FF2B5EF4-FFF2-40B4-BE49-F238E27FC236}">
                <a16:creationId xmlns:a16="http://schemas.microsoft.com/office/drawing/2014/main" id="{74124581-296E-3345-B02F-E7D899CE919A}"/>
              </a:ext>
            </a:extLst>
          </p:cNvPr>
          <p:cNvSpPr/>
          <p:nvPr/>
        </p:nvSpPr>
        <p:spPr>
          <a:xfrm>
            <a:off x="9594303" y="4174906"/>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a:extLst>
              <a:ext uri="{FF2B5EF4-FFF2-40B4-BE49-F238E27FC236}">
                <a16:creationId xmlns:a16="http://schemas.microsoft.com/office/drawing/2014/main" id="{11EAFEED-5F75-204C-A82D-0DC0B0A28E04}"/>
              </a:ext>
            </a:extLst>
          </p:cNvPr>
          <p:cNvSpPr/>
          <p:nvPr/>
        </p:nvSpPr>
        <p:spPr>
          <a:xfrm>
            <a:off x="9094241" y="2960469"/>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a:extLst>
              <a:ext uri="{FF2B5EF4-FFF2-40B4-BE49-F238E27FC236}">
                <a16:creationId xmlns:a16="http://schemas.microsoft.com/office/drawing/2014/main" id="{0ED8311F-D7F5-894D-8853-EDE90DF22AD9}"/>
              </a:ext>
            </a:extLst>
          </p:cNvPr>
          <p:cNvSpPr/>
          <p:nvPr/>
        </p:nvSpPr>
        <p:spPr>
          <a:xfrm>
            <a:off x="6593928" y="2960469"/>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a:extLst>
              <a:ext uri="{FF2B5EF4-FFF2-40B4-BE49-F238E27FC236}">
                <a16:creationId xmlns:a16="http://schemas.microsoft.com/office/drawing/2014/main" id="{63D958D4-523D-9A47-9F6E-68BB664F9DD5}"/>
              </a:ext>
            </a:extLst>
          </p:cNvPr>
          <p:cNvSpPr/>
          <p:nvPr/>
        </p:nvSpPr>
        <p:spPr>
          <a:xfrm>
            <a:off x="9094241" y="5389344"/>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a:extLst>
              <a:ext uri="{FF2B5EF4-FFF2-40B4-BE49-F238E27FC236}">
                <a16:creationId xmlns:a16="http://schemas.microsoft.com/office/drawing/2014/main" id="{64AE91A6-7DF2-AD4B-AF49-1EA734C3043C}"/>
              </a:ext>
            </a:extLst>
          </p:cNvPr>
          <p:cNvSpPr/>
          <p:nvPr/>
        </p:nvSpPr>
        <p:spPr>
          <a:xfrm>
            <a:off x="6593928" y="5389344"/>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a:extLst>
              <a:ext uri="{FF2B5EF4-FFF2-40B4-BE49-F238E27FC236}">
                <a16:creationId xmlns:a16="http://schemas.microsoft.com/office/drawing/2014/main" id="{79D0A8BA-CCEA-9041-B1CE-3F01C16A4CA8}"/>
              </a:ext>
            </a:extLst>
          </p:cNvPr>
          <p:cNvSpPr/>
          <p:nvPr/>
        </p:nvSpPr>
        <p:spPr>
          <a:xfrm rot="13547931">
            <a:off x="6803479" y="3573243"/>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a:extLst>
              <a:ext uri="{FF2B5EF4-FFF2-40B4-BE49-F238E27FC236}">
                <a16:creationId xmlns:a16="http://schemas.microsoft.com/office/drawing/2014/main" id="{BE3C0004-D948-C340-8E28-C6DBD3653984}"/>
              </a:ext>
            </a:extLst>
          </p:cNvPr>
          <p:cNvSpPr/>
          <p:nvPr/>
        </p:nvSpPr>
        <p:spPr>
          <a:xfrm rot="13398929">
            <a:off x="8441778" y="5132169"/>
            <a:ext cx="1001713"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a:extLst>
              <a:ext uri="{FF2B5EF4-FFF2-40B4-BE49-F238E27FC236}">
                <a16:creationId xmlns:a16="http://schemas.microsoft.com/office/drawing/2014/main" id="{65643327-9B95-D146-99EA-14A6C9D666B6}"/>
              </a:ext>
            </a:extLst>
          </p:cNvPr>
          <p:cNvSpPr/>
          <p:nvPr/>
        </p:nvSpPr>
        <p:spPr>
          <a:xfrm rot="8290652">
            <a:off x="8433841" y="3552606"/>
            <a:ext cx="1003300"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矩形 28">
            <a:extLst>
              <a:ext uri="{FF2B5EF4-FFF2-40B4-BE49-F238E27FC236}">
                <a16:creationId xmlns:a16="http://schemas.microsoft.com/office/drawing/2014/main" id="{95B0B8CA-A57F-6441-9689-B0A96E5D4539}"/>
              </a:ext>
            </a:extLst>
          </p:cNvPr>
          <p:cNvSpPr/>
          <p:nvPr/>
        </p:nvSpPr>
        <p:spPr>
          <a:xfrm rot="8290652">
            <a:off x="6822528" y="5124231"/>
            <a:ext cx="1003300"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矩形 29">
            <a:extLst>
              <a:ext uri="{FF2B5EF4-FFF2-40B4-BE49-F238E27FC236}">
                <a16:creationId xmlns:a16="http://schemas.microsoft.com/office/drawing/2014/main" id="{A457A4A1-FE0E-D643-82BF-CCB294E769C3}"/>
              </a:ext>
            </a:extLst>
          </p:cNvPr>
          <p:cNvSpPr/>
          <p:nvPr/>
        </p:nvSpPr>
        <p:spPr>
          <a:xfrm rot="10800000">
            <a:off x="8808491" y="4389219"/>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矩形 30">
            <a:extLst>
              <a:ext uri="{FF2B5EF4-FFF2-40B4-BE49-F238E27FC236}">
                <a16:creationId xmlns:a16="http://schemas.microsoft.com/office/drawing/2014/main" id="{B6D4B47F-A1BB-AF40-8B7F-FF152C1C2F91}"/>
              </a:ext>
            </a:extLst>
          </p:cNvPr>
          <p:cNvSpPr/>
          <p:nvPr/>
        </p:nvSpPr>
        <p:spPr>
          <a:xfrm rot="10800000">
            <a:off x="6379616" y="4389219"/>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0066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视频游戏的结构</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r>
              <a:rPr kumimoji="1" lang="zh-CN" altLang="en-US" dirty="0"/>
              <a:t>一个游戏不会一次呈现出它所有的挑战，它也不允许玩家在所有的时间里都使用所有的动作</a:t>
            </a:r>
          </a:p>
          <a:p>
            <a:r>
              <a:rPr kumimoji="1" lang="zh-CN" altLang="en-US" dirty="0"/>
              <a:t>大部分视频游戏都呈现它们全部游戏可玩性的一个子集，通常使用一个特殊的用户界面来支持这个子集</a:t>
            </a:r>
          </a:p>
          <a:p>
            <a:r>
              <a:rPr kumimoji="1" lang="zh-CN" altLang="en-US" dirty="0"/>
              <a:t>当玩家被要求迎接一个新的挑战或者从另一个视角观察游戏世界时，可用的游戏可玩性和用户界面就会改变；有时为了回应玩家做出的某些动作也会发生这些改变，其他时间这些改变在核心机制确定它们应该发生的时候会自动发生</a:t>
            </a:r>
          </a:p>
          <a:p>
            <a:r>
              <a:rPr kumimoji="1" lang="zh-CN" altLang="en-US" dirty="0"/>
              <a:t>这些改变是如何发生的以及为什么发生是由游戏的结构确定的</a:t>
            </a:r>
          </a:p>
          <a:p>
            <a:pPr lvl="1"/>
            <a:r>
              <a:rPr kumimoji="1" lang="zh-CN" altLang="en-US" dirty="0"/>
              <a:t>可玩性模式</a:t>
            </a:r>
          </a:p>
          <a:p>
            <a:pPr lvl="1"/>
            <a:r>
              <a:rPr kumimoji="1" lang="en" altLang="zh-CN" dirty="0"/>
              <a:t>Shell</a:t>
            </a:r>
            <a:r>
              <a:rPr kumimoji="1" lang="zh-CN" altLang="en-US" dirty="0"/>
              <a:t>菜单</a:t>
            </a:r>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133215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组合布局</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17" name="组合 38">
            <a:extLst>
              <a:ext uri="{FF2B5EF4-FFF2-40B4-BE49-F238E27FC236}">
                <a16:creationId xmlns:a16="http://schemas.microsoft.com/office/drawing/2014/main" id="{B6AA11C5-1A33-E341-B42D-26AF044DBF33}"/>
              </a:ext>
            </a:extLst>
          </p:cNvPr>
          <p:cNvGrpSpPr>
            <a:grpSpLocks/>
          </p:cNvGrpSpPr>
          <p:nvPr/>
        </p:nvGrpSpPr>
        <p:grpSpPr bwMode="auto">
          <a:xfrm>
            <a:off x="3641999" y="1764752"/>
            <a:ext cx="5500687" cy="4481513"/>
            <a:chOff x="1928794" y="2143116"/>
            <a:chExt cx="3857652" cy="3143272"/>
          </a:xfrm>
        </p:grpSpPr>
        <p:sp>
          <p:nvSpPr>
            <p:cNvPr id="18" name="矩形 17">
              <a:extLst>
                <a:ext uri="{FF2B5EF4-FFF2-40B4-BE49-F238E27FC236}">
                  <a16:creationId xmlns:a16="http://schemas.microsoft.com/office/drawing/2014/main" id="{093A4108-3984-3A40-97DD-9CFB136CB341}"/>
                </a:ext>
              </a:extLst>
            </p:cNvPr>
            <p:cNvSpPr/>
            <p:nvPr/>
          </p:nvSpPr>
          <p:spPr>
            <a:xfrm>
              <a:off x="1928794" y="2143116"/>
              <a:ext cx="999761"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a:extLst>
                <a:ext uri="{FF2B5EF4-FFF2-40B4-BE49-F238E27FC236}">
                  <a16:creationId xmlns:a16="http://schemas.microsoft.com/office/drawing/2014/main" id="{21D16DB7-31F1-814C-8068-77AF59DBC451}"/>
                </a:ext>
              </a:extLst>
            </p:cNvPr>
            <p:cNvSpPr/>
            <p:nvPr/>
          </p:nvSpPr>
          <p:spPr>
            <a:xfrm>
              <a:off x="3357183" y="2643056"/>
              <a:ext cx="1000875"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a:extLst>
                <a:ext uri="{FF2B5EF4-FFF2-40B4-BE49-F238E27FC236}">
                  <a16:creationId xmlns:a16="http://schemas.microsoft.com/office/drawing/2014/main" id="{99B60DF3-A00A-BE44-9424-D913133DFD4A}"/>
                </a:ext>
              </a:extLst>
            </p:cNvPr>
            <p:cNvSpPr/>
            <p:nvPr/>
          </p:nvSpPr>
          <p:spPr>
            <a:xfrm>
              <a:off x="4786685" y="2143116"/>
              <a:ext cx="999761"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a:extLst>
                <a:ext uri="{FF2B5EF4-FFF2-40B4-BE49-F238E27FC236}">
                  <a16:creationId xmlns:a16="http://schemas.microsoft.com/office/drawing/2014/main" id="{5AD07B92-FD1F-6747-8CDC-832903F1E75A}"/>
                </a:ext>
              </a:extLst>
            </p:cNvPr>
            <p:cNvSpPr/>
            <p:nvPr/>
          </p:nvSpPr>
          <p:spPr>
            <a:xfrm>
              <a:off x="4214439" y="4286509"/>
              <a:ext cx="1000875"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矩形 34">
              <a:extLst>
                <a:ext uri="{FF2B5EF4-FFF2-40B4-BE49-F238E27FC236}">
                  <a16:creationId xmlns:a16="http://schemas.microsoft.com/office/drawing/2014/main" id="{AC0BB838-B9BA-714D-A812-AA335A8C828A}"/>
                </a:ext>
              </a:extLst>
            </p:cNvPr>
            <p:cNvSpPr/>
            <p:nvPr/>
          </p:nvSpPr>
          <p:spPr>
            <a:xfrm>
              <a:off x="2857303" y="4286509"/>
              <a:ext cx="1000874"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矩形 35">
              <a:extLst>
                <a:ext uri="{FF2B5EF4-FFF2-40B4-BE49-F238E27FC236}">
                  <a16:creationId xmlns:a16="http://schemas.microsoft.com/office/drawing/2014/main" id="{41A9B2FA-63F6-584A-9FC9-B20ADC4A0659}"/>
                </a:ext>
              </a:extLst>
            </p:cNvPr>
            <p:cNvSpPr/>
            <p:nvPr/>
          </p:nvSpPr>
          <p:spPr>
            <a:xfrm rot="18530775">
              <a:off x="3830820" y="2846273"/>
              <a:ext cx="1357297" cy="213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矩形 36">
              <a:extLst>
                <a:ext uri="{FF2B5EF4-FFF2-40B4-BE49-F238E27FC236}">
                  <a16:creationId xmlns:a16="http://schemas.microsoft.com/office/drawing/2014/main" id="{D2C3CD68-AF22-6A49-8112-F337CCFB52D6}"/>
                </a:ext>
              </a:extLst>
            </p:cNvPr>
            <p:cNvSpPr/>
            <p:nvPr/>
          </p:nvSpPr>
          <p:spPr>
            <a:xfrm rot="17205997">
              <a:off x="4159221" y="3595625"/>
              <a:ext cx="1847215" cy="211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矩形 37">
              <a:extLst>
                <a:ext uri="{FF2B5EF4-FFF2-40B4-BE49-F238E27FC236}">
                  <a16:creationId xmlns:a16="http://schemas.microsoft.com/office/drawing/2014/main" id="{FE636CC6-ACFB-3244-B7EC-B385BABF1098}"/>
                </a:ext>
              </a:extLst>
            </p:cNvPr>
            <p:cNvSpPr/>
            <p:nvPr/>
          </p:nvSpPr>
          <p:spPr>
            <a:xfrm>
              <a:off x="3643306" y="4571553"/>
              <a:ext cx="714751" cy="21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a:extLst>
                <a:ext uri="{FF2B5EF4-FFF2-40B4-BE49-F238E27FC236}">
                  <a16:creationId xmlns:a16="http://schemas.microsoft.com/office/drawing/2014/main" id="{946D4A93-76E6-3F4C-A01D-21F0B228861F}"/>
                </a:ext>
              </a:extLst>
            </p:cNvPr>
            <p:cNvSpPr/>
            <p:nvPr/>
          </p:nvSpPr>
          <p:spPr>
            <a:xfrm rot="13634115">
              <a:off x="2606180" y="2891925"/>
              <a:ext cx="1160216" cy="217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0" name="组合 49">
            <a:extLst>
              <a:ext uri="{FF2B5EF4-FFF2-40B4-BE49-F238E27FC236}">
                <a16:creationId xmlns:a16="http://schemas.microsoft.com/office/drawing/2014/main" id="{38DC2020-529C-5148-B3CE-37F0C1068420}"/>
              </a:ext>
            </a:extLst>
          </p:cNvPr>
          <p:cNvGrpSpPr/>
          <p:nvPr/>
        </p:nvGrpSpPr>
        <p:grpSpPr>
          <a:xfrm>
            <a:off x="5927996" y="2621999"/>
            <a:ext cx="928694" cy="1127700"/>
            <a:chOff x="5214942" y="1857364"/>
            <a:chExt cx="3000396" cy="3643338"/>
          </a:xfrm>
          <a:solidFill>
            <a:srgbClr val="92D050"/>
          </a:solidFill>
        </p:grpSpPr>
        <p:sp>
          <p:nvSpPr>
            <p:cNvPr id="41" name="矩形 40">
              <a:extLst>
                <a:ext uri="{FF2B5EF4-FFF2-40B4-BE49-F238E27FC236}">
                  <a16:creationId xmlns:a16="http://schemas.microsoft.com/office/drawing/2014/main" id="{7BBA4C7D-F5DA-0F48-9D24-B5923CB3EE93}"/>
                </a:ext>
              </a:extLst>
            </p:cNvPr>
            <p:cNvSpPr/>
            <p:nvPr/>
          </p:nvSpPr>
          <p:spPr>
            <a:xfrm>
              <a:off x="5214942" y="1857364"/>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矩形 41">
              <a:extLst>
                <a:ext uri="{FF2B5EF4-FFF2-40B4-BE49-F238E27FC236}">
                  <a16:creationId xmlns:a16="http://schemas.microsoft.com/office/drawing/2014/main" id="{4ACC2238-2EDE-D444-B4C8-61EDAB6A60E6}"/>
                </a:ext>
              </a:extLst>
            </p:cNvPr>
            <p:cNvSpPr/>
            <p:nvPr/>
          </p:nvSpPr>
          <p:spPr>
            <a:xfrm>
              <a:off x="7143768" y="1857364"/>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矩形 42">
              <a:extLst>
                <a:ext uri="{FF2B5EF4-FFF2-40B4-BE49-F238E27FC236}">
                  <a16:creationId xmlns:a16="http://schemas.microsoft.com/office/drawing/2014/main" id="{56F085AC-0909-FE4D-99E6-8633136C99A3}"/>
                </a:ext>
              </a:extLst>
            </p:cNvPr>
            <p:cNvSpPr/>
            <p:nvPr/>
          </p:nvSpPr>
          <p:spPr>
            <a:xfrm>
              <a:off x="5214942" y="4286256"/>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矩形 43">
              <a:extLst>
                <a:ext uri="{FF2B5EF4-FFF2-40B4-BE49-F238E27FC236}">
                  <a16:creationId xmlns:a16="http://schemas.microsoft.com/office/drawing/2014/main" id="{AA4B7BEE-C7C8-1646-A7B2-3D769C75B167}"/>
                </a:ext>
              </a:extLst>
            </p:cNvPr>
            <p:cNvSpPr/>
            <p:nvPr/>
          </p:nvSpPr>
          <p:spPr>
            <a:xfrm>
              <a:off x="7143768" y="4286256"/>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a:extLst>
                <a:ext uri="{FF2B5EF4-FFF2-40B4-BE49-F238E27FC236}">
                  <a16:creationId xmlns:a16="http://schemas.microsoft.com/office/drawing/2014/main" id="{1C9ACCF8-F398-034B-AA93-B11DCF4F1912}"/>
                </a:ext>
              </a:extLst>
            </p:cNvPr>
            <p:cNvSpPr/>
            <p:nvPr/>
          </p:nvSpPr>
          <p:spPr>
            <a:xfrm rot="5400000">
              <a:off x="4893471" y="3607595"/>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矩形 45">
              <a:extLst>
                <a:ext uri="{FF2B5EF4-FFF2-40B4-BE49-F238E27FC236}">
                  <a16:creationId xmlns:a16="http://schemas.microsoft.com/office/drawing/2014/main" id="{942A1779-12DB-9F45-89C9-69E17507D585}"/>
                </a:ext>
              </a:extLst>
            </p:cNvPr>
            <p:cNvSpPr/>
            <p:nvPr/>
          </p:nvSpPr>
          <p:spPr>
            <a:xfrm rot="5400000">
              <a:off x="6822297" y="3607595"/>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46">
              <a:extLst>
                <a:ext uri="{FF2B5EF4-FFF2-40B4-BE49-F238E27FC236}">
                  <a16:creationId xmlns:a16="http://schemas.microsoft.com/office/drawing/2014/main" id="{751B1A39-8B8A-504D-AE5C-A80FF85110F7}"/>
                </a:ext>
              </a:extLst>
            </p:cNvPr>
            <p:cNvSpPr/>
            <p:nvPr/>
          </p:nvSpPr>
          <p:spPr>
            <a:xfrm>
              <a:off x="5822165" y="4786322"/>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矩形 47">
              <a:extLst>
                <a:ext uri="{FF2B5EF4-FFF2-40B4-BE49-F238E27FC236}">
                  <a16:creationId xmlns:a16="http://schemas.microsoft.com/office/drawing/2014/main" id="{FE99FBF4-29FF-1B47-9DDE-D61D2A41EAAA}"/>
                </a:ext>
              </a:extLst>
            </p:cNvPr>
            <p:cNvSpPr/>
            <p:nvPr/>
          </p:nvSpPr>
          <p:spPr>
            <a:xfrm>
              <a:off x="5786446" y="2357430"/>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a:extLst>
                <a:ext uri="{FF2B5EF4-FFF2-40B4-BE49-F238E27FC236}">
                  <a16:creationId xmlns:a16="http://schemas.microsoft.com/office/drawing/2014/main" id="{428F9713-8123-9640-96F1-416E1D5DBF6C}"/>
                </a:ext>
              </a:extLst>
            </p:cNvPr>
            <p:cNvSpPr/>
            <p:nvPr/>
          </p:nvSpPr>
          <p:spPr>
            <a:xfrm rot="7622226">
              <a:off x="5707027" y="3577699"/>
              <a:ext cx="2051287" cy="262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a:extLst>
                <a:ext uri="{FF2B5EF4-FFF2-40B4-BE49-F238E27FC236}">
                  <a16:creationId xmlns:a16="http://schemas.microsoft.com/office/drawing/2014/main" id="{2973C30A-729B-4943-B6BC-00041110ED4B}"/>
                </a:ext>
              </a:extLst>
            </p:cNvPr>
            <p:cNvSpPr/>
            <p:nvPr/>
          </p:nvSpPr>
          <p:spPr>
            <a:xfrm rot="-7620000">
              <a:off x="5681855" y="3542750"/>
              <a:ext cx="2051287" cy="262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15341580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401412" cy="1569600"/>
            <a:chOff x="2785716" y="3204176"/>
            <a:chExt cx="7401412"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15</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614967" y="3288688"/>
              <a:ext cx="5572161" cy="1314206"/>
            </a:xfrm>
            <a:prstGeom prst="rect">
              <a:avLst/>
            </a:prstGeom>
            <a:noFill/>
          </p:spPr>
          <p:txBody>
            <a:bodyPr wrap="square">
              <a:spAutoFit/>
            </a:bodyPr>
            <a:lstStyle/>
            <a:p>
              <a:pPr algn="ct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动作游戏</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954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了解什么是动作游戏</a:t>
            </a:r>
            <a:endParaRPr lang="en-US" altLang="zh-CN" dirty="0"/>
          </a:p>
          <a:p>
            <a:r>
              <a:rPr lang="zh-CN" altLang="en-US" dirty="0"/>
              <a:t>理解动作游戏与其他类别游戏区分的品质</a:t>
            </a:r>
            <a:endParaRPr lang="en-US" altLang="zh-CN" dirty="0"/>
          </a:p>
          <a:p>
            <a:r>
              <a:rPr lang="zh-CN" altLang="en-US" dirty="0"/>
              <a:t>了解动作游戏不同子类及其特征</a:t>
            </a:r>
            <a:endParaRPr lang="en-US" altLang="zh-CN" dirty="0"/>
          </a:p>
          <a:p>
            <a:r>
              <a:rPr lang="zh-CN" altLang="en-US" dirty="0"/>
              <a:t>使用动作游戏的固有特征来设计游戏</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7306737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什么是动作游戏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动作游戏是这样一种游戏，在这种游戏中，呈现的大多数挑战都是测试玩家的物理技能。它经常也含有谜题解决、战术冲突和探索挑战</a:t>
            </a:r>
          </a:p>
          <a:p>
            <a:r>
              <a:rPr lang="zh-CN" altLang="en-US" dirty="0"/>
              <a:t>动作游戏要求很高的反应速度和良好的手眼协调性，通常比其他类别的游戏简单，因为玩家经常处于时间压力之下</a:t>
            </a:r>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3629354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401412" cy="1569600"/>
            <a:chOff x="2785716" y="3204176"/>
            <a:chExt cx="7401412"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15</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614967" y="3288688"/>
              <a:ext cx="5572161" cy="1314206"/>
            </a:xfrm>
            <a:prstGeom prst="rect">
              <a:avLst/>
            </a:prstGeom>
            <a:noFill/>
          </p:spPr>
          <p:txBody>
            <a:bodyPr wrap="square">
              <a:spAutoFit/>
            </a:bodyPr>
            <a:lstStyle/>
            <a:p>
              <a:pPr algn="ct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策略游戏</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5567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了解什么是策略游戏</a:t>
            </a:r>
            <a:endParaRPr lang="en-US" altLang="zh-CN" dirty="0"/>
          </a:p>
          <a:p>
            <a:r>
              <a:rPr lang="zh-CN" altLang="en-US" dirty="0"/>
              <a:t>计算进攻和防守单位的相关的值</a:t>
            </a:r>
            <a:endParaRPr lang="en-US" altLang="zh-CN" dirty="0"/>
          </a:p>
          <a:p>
            <a:r>
              <a:rPr lang="zh-CN" altLang="en-US" dirty="0"/>
              <a:t>理解兰彻斯特法则以及它们怎么影响不同规模的军队的相关力量</a:t>
            </a:r>
            <a:endParaRPr lang="en-US" altLang="zh-CN" dirty="0"/>
          </a:p>
          <a:p>
            <a:r>
              <a:rPr lang="zh-CN" altLang="en-US" dirty="0"/>
              <a:t>掌握技能树的设计</a:t>
            </a:r>
            <a:endParaRPr lang="en-US" altLang="zh-CN" dirty="0"/>
          </a:p>
          <a:p>
            <a:r>
              <a:rPr lang="zh-CN" altLang="en-US" dirty="0"/>
              <a:t>了解并设计游戏的后勤系统</a:t>
            </a:r>
            <a:endParaRPr lang="en-US" altLang="zh-CN" dirty="0"/>
          </a:p>
          <a:p>
            <a:r>
              <a:rPr lang="zh-CN" altLang="en-US" dirty="0"/>
              <a:t>了解常见的人工对手的类型及其优缺点</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8214480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什么是策略游戏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策略游戏是这样一种游戏，在这种游戏中，呈现的大多数挑战是策略性冲突挑战，在游戏中的大部分时间里玩家可以从很多种类的可能的动作或者移动中选择。胜利通过出众的计划和采取最合适的动作取得，偶然性的元素一定不能发挥太大的作用。其他的挑战，例如战士、后勤、经济和探索挑战也可以出现。物理协调性挑战很少或者根本不出现</a:t>
            </a:r>
            <a:endParaRPr lang="en-US" altLang="zh-CN"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3075207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核心机制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设计单位</a:t>
            </a:r>
            <a:endParaRPr lang="en-US" altLang="zh-CN" dirty="0"/>
          </a:p>
          <a:p>
            <a:pPr lvl="1"/>
            <a:r>
              <a:rPr lang="zh-CN" altLang="en-US" dirty="0">
                <a:solidFill>
                  <a:srgbClr val="DD6D21"/>
                </a:solidFill>
              </a:rPr>
              <a:t>兰彻斯特法则</a:t>
            </a:r>
            <a:endParaRPr lang="en-US" altLang="zh-CN" dirty="0">
              <a:solidFill>
                <a:srgbClr val="DD6D21"/>
              </a:solidFill>
            </a:endParaRPr>
          </a:p>
          <a:p>
            <a:pPr lvl="2"/>
            <a:r>
              <a:rPr lang="zh-CN" altLang="en-US" dirty="0"/>
              <a:t>线性法则</a:t>
            </a:r>
            <a:endParaRPr lang="en-US" altLang="zh-CN" dirty="0"/>
          </a:p>
          <a:p>
            <a:pPr lvl="3"/>
            <a:r>
              <a:rPr lang="zh-CN" altLang="en-US" dirty="0"/>
              <a:t>在近身搏斗中两支队伍的相对力量简单地跟它们部队的数目成正比</a:t>
            </a:r>
            <a:endParaRPr lang="en-US" altLang="zh-CN" dirty="0"/>
          </a:p>
          <a:p>
            <a:pPr lvl="2"/>
            <a:r>
              <a:rPr lang="zh-CN" altLang="en-US" dirty="0"/>
              <a:t>平方法则</a:t>
            </a:r>
            <a:endParaRPr lang="en-US" altLang="zh-CN" dirty="0"/>
          </a:p>
          <a:p>
            <a:pPr lvl="3"/>
            <a:r>
              <a:rPr lang="zh-CN" altLang="en-US" dirty="0"/>
              <a:t>那些由彼此可以远距离瞄准和射击并能够集中火力的单位组成的军队的相对力量跟它们大小的平方成正比</a:t>
            </a:r>
            <a:endParaRPr lang="en-US" altLang="zh-CN"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918148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401412" cy="1569600"/>
            <a:chOff x="2785716" y="3204176"/>
            <a:chExt cx="7401412"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15</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614967" y="3288688"/>
              <a:ext cx="5572161" cy="1314142"/>
            </a:xfrm>
            <a:prstGeom prst="rect">
              <a:avLst/>
            </a:prstGeom>
            <a:noFill/>
          </p:spPr>
          <p:txBody>
            <a:bodyPr wrap="square">
              <a:spAutoFit/>
            </a:bodyPr>
            <a:lstStyle/>
            <a:p>
              <a:pPr algn="ct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角色扮演游戏</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5727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了解什么是角色扮演游戏</a:t>
            </a:r>
            <a:endParaRPr lang="en-US" altLang="zh-CN" dirty="0"/>
          </a:p>
          <a:p>
            <a:r>
              <a:rPr lang="zh-CN" altLang="en-US" dirty="0"/>
              <a:t>了解角色扮演游戏常用的核心机制</a:t>
            </a:r>
            <a:endParaRPr lang="en-US" altLang="zh-CN" dirty="0"/>
          </a:p>
          <a:p>
            <a:r>
              <a:rPr lang="zh-CN" altLang="en-US" dirty="0"/>
              <a:t>掌握角色扮演游戏角色属性的设计</a:t>
            </a:r>
            <a:endParaRPr lang="en-US" altLang="zh-CN" dirty="0"/>
          </a:p>
          <a:p>
            <a:r>
              <a:rPr lang="zh-CN" altLang="en-US" dirty="0"/>
              <a:t>掌握角色扮演游戏的世界和环境的设计</a:t>
            </a:r>
            <a:endParaRPr lang="en-US" altLang="zh-CN" dirty="0"/>
          </a:p>
          <a:p>
            <a:r>
              <a:rPr lang="zh-CN" altLang="en-US" dirty="0"/>
              <a:t>了解角色扮演游戏的不同游戏可玩性模式</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854952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视频游戏的结构</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游戏可玩性模式</a:t>
            </a:r>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椭圆 3">
            <a:extLst>
              <a:ext uri="{FF2B5EF4-FFF2-40B4-BE49-F238E27FC236}">
                <a16:creationId xmlns:a16="http://schemas.microsoft.com/office/drawing/2014/main" id="{B6468D61-F723-EA43-AC08-0577AA858440}"/>
              </a:ext>
            </a:extLst>
          </p:cNvPr>
          <p:cNvSpPr/>
          <p:nvPr/>
        </p:nvSpPr>
        <p:spPr>
          <a:xfrm>
            <a:off x="5264369" y="1846701"/>
            <a:ext cx="3143250" cy="71437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玩家</a:t>
            </a:r>
          </a:p>
        </p:txBody>
      </p:sp>
      <p:sp>
        <p:nvSpPr>
          <p:cNvPr id="5" name="矩形 4">
            <a:extLst>
              <a:ext uri="{FF2B5EF4-FFF2-40B4-BE49-F238E27FC236}">
                <a16:creationId xmlns:a16="http://schemas.microsoft.com/office/drawing/2014/main" id="{E37A0B77-1CAF-6344-88A1-7CC84367AFAA}"/>
              </a:ext>
            </a:extLst>
          </p:cNvPr>
          <p:cNvSpPr/>
          <p:nvPr/>
        </p:nvSpPr>
        <p:spPr>
          <a:xfrm>
            <a:off x="4907182" y="3418326"/>
            <a:ext cx="4000500" cy="6429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accent2"/>
              </a:solidFill>
            </a:endParaRPr>
          </a:p>
        </p:txBody>
      </p:sp>
      <p:sp>
        <p:nvSpPr>
          <p:cNvPr id="6" name="矩形 5">
            <a:extLst>
              <a:ext uri="{FF2B5EF4-FFF2-40B4-BE49-F238E27FC236}">
                <a16:creationId xmlns:a16="http://schemas.microsoft.com/office/drawing/2014/main" id="{18012650-F8D8-3A44-AF6D-3685171DCCD7}"/>
              </a:ext>
            </a:extLst>
          </p:cNvPr>
          <p:cNvSpPr/>
          <p:nvPr/>
        </p:nvSpPr>
        <p:spPr>
          <a:xfrm>
            <a:off x="4907182" y="5561451"/>
            <a:ext cx="4000500" cy="6429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核心机制</a:t>
            </a:r>
          </a:p>
        </p:txBody>
      </p:sp>
      <p:cxnSp>
        <p:nvCxnSpPr>
          <p:cNvPr id="7" name="直接箭头连接符 6">
            <a:extLst>
              <a:ext uri="{FF2B5EF4-FFF2-40B4-BE49-F238E27FC236}">
                <a16:creationId xmlns:a16="http://schemas.microsoft.com/office/drawing/2014/main" id="{3C4363D9-3BC3-B34C-9933-5E2196E7E5C0}"/>
              </a:ext>
            </a:extLst>
          </p:cNvPr>
          <p:cNvCxnSpPr/>
          <p:nvPr/>
        </p:nvCxnSpPr>
        <p:spPr>
          <a:xfrm rot="5400000" flipH="1" flipV="1">
            <a:off x="5122288" y="4776432"/>
            <a:ext cx="142716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C2B60294-DFAA-CB4B-A45A-094B3CFCC100}"/>
              </a:ext>
            </a:extLst>
          </p:cNvPr>
          <p:cNvCxnSpPr/>
          <p:nvPr/>
        </p:nvCxnSpPr>
        <p:spPr>
          <a:xfrm rot="5400000" flipH="1" flipV="1">
            <a:off x="5443757" y="2953188"/>
            <a:ext cx="78581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3AA609A7-C078-A64F-9D51-15C735E64C34}"/>
              </a:ext>
            </a:extLst>
          </p:cNvPr>
          <p:cNvCxnSpPr/>
          <p:nvPr/>
        </p:nvCxnSpPr>
        <p:spPr>
          <a:xfrm rot="16200000" flipV="1">
            <a:off x="7193976" y="4776432"/>
            <a:ext cx="14271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275EF5D-91D5-5640-B139-FD3385B42ABE}"/>
              </a:ext>
            </a:extLst>
          </p:cNvPr>
          <p:cNvCxnSpPr/>
          <p:nvPr/>
        </p:nvCxnSpPr>
        <p:spPr>
          <a:xfrm rot="5400000" flipH="1" flipV="1">
            <a:off x="7513857" y="2953188"/>
            <a:ext cx="785812" cy="158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CD05BE-AAE5-2948-8148-9E00EAE76938}"/>
              </a:ext>
            </a:extLst>
          </p:cNvPr>
          <p:cNvSpPr txBox="1">
            <a:spLocks noChangeArrowheads="1"/>
          </p:cNvSpPr>
          <p:nvPr/>
        </p:nvSpPr>
        <p:spPr bwMode="auto">
          <a:xfrm>
            <a:off x="5907307" y="27753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输出</a:t>
            </a:r>
          </a:p>
        </p:txBody>
      </p:sp>
      <p:sp>
        <p:nvSpPr>
          <p:cNvPr id="12" name="TextBox 11">
            <a:extLst>
              <a:ext uri="{FF2B5EF4-FFF2-40B4-BE49-F238E27FC236}">
                <a16:creationId xmlns:a16="http://schemas.microsoft.com/office/drawing/2014/main" id="{FE45CAEF-EF3D-2247-8BE1-86F1BC6E582C}"/>
              </a:ext>
            </a:extLst>
          </p:cNvPr>
          <p:cNvSpPr txBox="1">
            <a:spLocks noChangeArrowheads="1"/>
          </p:cNvSpPr>
          <p:nvPr/>
        </p:nvSpPr>
        <p:spPr bwMode="auto">
          <a:xfrm>
            <a:off x="5907307" y="44771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挑战</a:t>
            </a:r>
          </a:p>
        </p:txBody>
      </p:sp>
      <p:sp>
        <p:nvSpPr>
          <p:cNvPr id="13" name="TextBox 12">
            <a:extLst>
              <a:ext uri="{FF2B5EF4-FFF2-40B4-BE49-F238E27FC236}">
                <a16:creationId xmlns:a16="http://schemas.microsoft.com/office/drawing/2014/main" id="{5EA8AD98-9135-5D4F-AE8A-A78BB9C52CD8}"/>
              </a:ext>
            </a:extLst>
          </p:cNvPr>
          <p:cNvSpPr txBox="1">
            <a:spLocks noChangeArrowheads="1"/>
          </p:cNvSpPr>
          <p:nvPr/>
        </p:nvSpPr>
        <p:spPr bwMode="auto">
          <a:xfrm>
            <a:off x="7907557" y="27753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输入</a:t>
            </a:r>
          </a:p>
        </p:txBody>
      </p:sp>
      <p:sp>
        <p:nvSpPr>
          <p:cNvPr id="14" name="TextBox 13">
            <a:extLst>
              <a:ext uri="{FF2B5EF4-FFF2-40B4-BE49-F238E27FC236}">
                <a16:creationId xmlns:a16="http://schemas.microsoft.com/office/drawing/2014/main" id="{6327784A-A92F-5B40-A868-CE89B13F7AF5}"/>
              </a:ext>
            </a:extLst>
          </p:cNvPr>
          <p:cNvSpPr txBox="1">
            <a:spLocks noChangeArrowheads="1"/>
          </p:cNvSpPr>
          <p:nvPr/>
        </p:nvSpPr>
        <p:spPr bwMode="auto">
          <a:xfrm>
            <a:off x="7907557" y="44771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动作</a:t>
            </a:r>
          </a:p>
        </p:txBody>
      </p:sp>
      <p:sp>
        <p:nvSpPr>
          <p:cNvPr id="15" name="矩形 14">
            <a:extLst>
              <a:ext uri="{FF2B5EF4-FFF2-40B4-BE49-F238E27FC236}">
                <a16:creationId xmlns:a16="http://schemas.microsoft.com/office/drawing/2014/main" id="{41ADF03F-9465-8B43-9653-08F9AC281826}"/>
              </a:ext>
            </a:extLst>
          </p:cNvPr>
          <p:cNvSpPr/>
          <p:nvPr/>
        </p:nvSpPr>
        <p:spPr>
          <a:xfrm>
            <a:off x="4907182" y="4347013"/>
            <a:ext cx="4000500" cy="64293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accent2"/>
              </a:solidFill>
            </a:endParaRPr>
          </a:p>
        </p:txBody>
      </p:sp>
      <p:sp>
        <p:nvSpPr>
          <p:cNvPr id="16" name="TextBox 16">
            <a:extLst>
              <a:ext uri="{FF2B5EF4-FFF2-40B4-BE49-F238E27FC236}">
                <a16:creationId xmlns:a16="http://schemas.microsoft.com/office/drawing/2014/main" id="{1C031A3A-5DF7-5E46-814B-9064F4E8EDD6}"/>
              </a:ext>
            </a:extLst>
          </p:cNvPr>
          <p:cNvSpPr txBox="1">
            <a:spLocks noChangeArrowheads="1"/>
          </p:cNvSpPr>
          <p:nvPr/>
        </p:nvSpPr>
        <p:spPr bwMode="auto">
          <a:xfrm>
            <a:off x="8979119" y="4477188"/>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游戏可玩性</a:t>
            </a:r>
          </a:p>
        </p:txBody>
      </p:sp>
      <p:sp>
        <p:nvSpPr>
          <p:cNvPr id="17" name="TextBox 17">
            <a:extLst>
              <a:ext uri="{FF2B5EF4-FFF2-40B4-BE49-F238E27FC236}">
                <a16:creationId xmlns:a16="http://schemas.microsoft.com/office/drawing/2014/main" id="{79C512C4-C653-FE47-9921-6E945E85AA06}"/>
              </a:ext>
            </a:extLst>
          </p:cNvPr>
          <p:cNvSpPr txBox="1">
            <a:spLocks noChangeArrowheads="1"/>
          </p:cNvSpPr>
          <p:nvPr/>
        </p:nvSpPr>
        <p:spPr bwMode="auto">
          <a:xfrm>
            <a:off x="8998169" y="3548501"/>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用户接口</a:t>
            </a:r>
          </a:p>
        </p:txBody>
      </p:sp>
      <p:sp>
        <p:nvSpPr>
          <p:cNvPr id="18" name="矩形 17">
            <a:extLst>
              <a:ext uri="{FF2B5EF4-FFF2-40B4-BE49-F238E27FC236}">
                <a16:creationId xmlns:a16="http://schemas.microsoft.com/office/drawing/2014/main" id="{CCB15BB7-F729-8345-BAB7-8978198BE0A4}"/>
              </a:ext>
            </a:extLst>
          </p:cNvPr>
          <p:cNvSpPr/>
          <p:nvPr/>
        </p:nvSpPr>
        <p:spPr>
          <a:xfrm>
            <a:off x="5192932" y="356120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accent2"/>
                </a:solidFill>
              </a:rPr>
              <a:t>视角</a:t>
            </a:r>
          </a:p>
        </p:txBody>
      </p:sp>
      <p:sp>
        <p:nvSpPr>
          <p:cNvPr id="19" name="矩形 18">
            <a:extLst>
              <a:ext uri="{FF2B5EF4-FFF2-40B4-BE49-F238E27FC236}">
                <a16:creationId xmlns:a16="http://schemas.microsoft.com/office/drawing/2014/main" id="{9D1C03D7-F667-5047-9AEC-44A56D7BF05B}"/>
              </a:ext>
            </a:extLst>
          </p:cNvPr>
          <p:cNvSpPr/>
          <p:nvPr/>
        </p:nvSpPr>
        <p:spPr>
          <a:xfrm>
            <a:off x="7264619" y="356120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accent2"/>
                </a:solidFill>
              </a:rPr>
              <a:t>交互模型</a:t>
            </a:r>
          </a:p>
        </p:txBody>
      </p:sp>
      <p:sp>
        <p:nvSpPr>
          <p:cNvPr id="20" name="矩形 19">
            <a:extLst>
              <a:ext uri="{FF2B5EF4-FFF2-40B4-BE49-F238E27FC236}">
                <a16:creationId xmlns:a16="http://schemas.microsoft.com/office/drawing/2014/main" id="{476ABA35-E4F1-1D4F-982D-BA81118F4D87}"/>
              </a:ext>
            </a:extLst>
          </p:cNvPr>
          <p:cNvSpPr/>
          <p:nvPr/>
        </p:nvSpPr>
        <p:spPr>
          <a:xfrm>
            <a:off x="2835494" y="3204013"/>
            <a:ext cx="7572375" cy="2143125"/>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sp>
        <p:nvSpPr>
          <p:cNvPr id="21" name="TextBox 21">
            <a:extLst>
              <a:ext uri="{FF2B5EF4-FFF2-40B4-BE49-F238E27FC236}">
                <a16:creationId xmlns:a16="http://schemas.microsoft.com/office/drawing/2014/main" id="{21C742C7-59B4-314B-A0ED-26D6F3A5AB6C}"/>
              </a:ext>
            </a:extLst>
          </p:cNvPr>
          <p:cNvSpPr txBox="1">
            <a:spLocks noChangeArrowheads="1"/>
          </p:cNvSpPr>
          <p:nvPr/>
        </p:nvSpPr>
        <p:spPr bwMode="auto">
          <a:xfrm>
            <a:off x="2906932" y="4977251"/>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dirty="0">
                <a:solidFill>
                  <a:schemeClr val="accent2"/>
                </a:solidFill>
              </a:rPr>
              <a:t>游戏可玩性模式</a:t>
            </a:r>
          </a:p>
        </p:txBody>
      </p:sp>
    </p:spTree>
    <p:extLst>
      <p:ext uri="{BB962C8B-B14F-4D97-AF65-F5344CB8AC3E}">
        <p14:creationId xmlns:p14="http://schemas.microsoft.com/office/powerpoint/2010/main" val="22535382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什么是角色扮演游戏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策略游戏</a:t>
            </a:r>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129981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9D3555B-DE42-1565-8864-EED4E52B73EA}"/>
              </a:ext>
            </a:extLst>
          </p:cNvPr>
          <p:cNvPicPr>
            <a:picLocks noChangeAspect="1"/>
          </p:cNvPicPr>
          <p:nvPr/>
        </p:nvPicPr>
        <p:blipFill>
          <a:blip r:embed="rId3">
            <a:extLst>
              <a:ext uri="{28A0092B-C50C-407E-A947-70E740481C1C}">
                <a14:useLocalDpi xmlns:a14="http://schemas.microsoft.com/office/drawing/2010/main" val="0"/>
              </a:ext>
            </a:extLst>
          </a:blip>
          <a:srcRect t="10235" b="10798"/>
          <a:stretch>
            <a:fillRect/>
          </a:stretch>
        </p:blipFill>
        <p:spPr>
          <a:xfrm rot="16200000">
            <a:off x="4616978" y="-4614109"/>
            <a:ext cx="2943531" cy="12206514"/>
          </a:xfrm>
          <a:custGeom>
            <a:avLst/>
            <a:gdLst>
              <a:gd name="connsiteX0" fmla="*/ 2943531 w 2943531"/>
              <a:gd name="connsiteY0" fmla="*/ 0 h 12206514"/>
              <a:gd name="connsiteX1" fmla="*/ 2943531 w 2943531"/>
              <a:gd name="connsiteY1" fmla="*/ 12206514 h 12206514"/>
              <a:gd name="connsiteX2" fmla="*/ 0 w 2943531"/>
              <a:gd name="connsiteY2" fmla="*/ 12206514 h 12206514"/>
              <a:gd name="connsiteX3" fmla="*/ 0 w 2943531"/>
              <a:gd name="connsiteY3" fmla="*/ 0 h 12206514"/>
            </a:gdLst>
            <a:ahLst/>
            <a:cxnLst>
              <a:cxn ang="0">
                <a:pos x="connsiteX0" y="connsiteY0"/>
              </a:cxn>
              <a:cxn ang="0">
                <a:pos x="connsiteX1" y="connsiteY1"/>
              </a:cxn>
              <a:cxn ang="0">
                <a:pos x="connsiteX2" y="connsiteY2"/>
              </a:cxn>
              <a:cxn ang="0">
                <a:pos x="connsiteX3" y="connsiteY3"/>
              </a:cxn>
            </a:cxnLst>
            <a:rect l="l" t="t" r="r" b="b"/>
            <a:pathLst>
              <a:path w="2943531" h="12206514">
                <a:moveTo>
                  <a:pt x="2943531" y="0"/>
                </a:moveTo>
                <a:lnTo>
                  <a:pt x="2943531" y="12206514"/>
                </a:lnTo>
                <a:lnTo>
                  <a:pt x="0" y="12206514"/>
                </a:lnTo>
                <a:lnTo>
                  <a:pt x="0" y="0"/>
                </a:lnTo>
                <a:close/>
              </a:path>
            </a:pathLst>
          </a:custGeom>
          <a:noFill/>
          <a:ln>
            <a:noFill/>
          </a:ln>
        </p:spPr>
      </p:pic>
      <p:sp>
        <p:nvSpPr>
          <p:cNvPr id="2" name="矩形: 圆角 1">
            <a:extLst>
              <a:ext uri="{FF2B5EF4-FFF2-40B4-BE49-F238E27FC236}">
                <a16:creationId xmlns:a16="http://schemas.microsoft.com/office/drawing/2014/main" id="{EFCDAEF4-3B38-2124-619B-5DE2DA0101B3}"/>
              </a:ext>
            </a:extLst>
          </p:cNvPr>
          <p:cNvSpPr/>
          <p:nvPr/>
        </p:nvSpPr>
        <p:spPr>
          <a:xfrm rot="10800000">
            <a:off x="-14514" y="-2913"/>
            <a:ext cx="12206514" cy="2960915"/>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BA63401A-D000-BAB1-D1FE-A8383FE2F9D3}"/>
              </a:ext>
            </a:extLst>
          </p:cNvPr>
          <p:cNvSpPr/>
          <p:nvPr/>
        </p:nvSpPr>
        <p:spPr>
          <a:xfrm rot="10800000">
            <a:off x="0" y="6676570"/>
            <a:ext cx="12206514" cy="195943"/>
          </a:xfrm>
          <a:prstGeom prst="roundRect">
            <a:avLst>
              <a:gd name="adj" fmla="val 0"/>
            </a:avLst>
          </a:prstGeom>
          <a:gradFill flip="none" rotWithShape="1">
            <a:gsLst>
              <a:gs pos="31000">
                <a:srgbClr val="E07A34"/>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817A735-976A-ADC0-337D-334F30D7D726}"/>
              </a:ext>
            </a:extLst>
          </p:cNvPr>
          <p:cNvSpPr txBox="1"/>
          <p:nvPr/>
        </p:nvSpPr>
        <p:spPr>
          <a:xfrm>
            <a:off x="2322824" y="4403244"/>
            <a:ext cx="7779119" cy="830997"/>
          </a:xfrm>
          <a:prstGeom prst="rect">
            <a:avLst/>
          </a:prstGeom>
          <a:noFill/>
        </p:spPr>
        <p:txBody>
          <a:bodyPr wrap="square">
            <a:spAutoFit/>
          </a:bodyPr>
          <a:lstStyle/>
          <a:p>
            <a:pPr algn="dist"/>
            <a:r>
              <a:rPr lang="en-US" altLang="zh-CN" sz="4800" dirty="0">
                <a:solidFill>
                  <a:schemeClr val="bg2">
                    <a:lumMod val="50000"/>
                    <a:alpha val="26000"/>
                  </a:schemeClr>
                </a:solidFill>
              </a:rPr>
              <a:t>Thank you for watching</a:t>
            </a:r>
          </a:p>
        </p:txBody>
      </p:sp>
      <p:sp>
        <p:nvSpPr>
          <p:cNvPr id="10" name="文本框 9">
            <a:extLst>
              <a:ext uri="{FF2B5EF4-FFF2-40B4-BE49-F238E27FC236}">
                <a16:creationId xmlns:a16="http://schemas.microsoft.com/office/drawing/2014/main" id="{5E3423F2-C750-E5B7-9E66-30127C10D17E}"/>
              </a:ext>
            </a:extLst>
          </p:cNvPr>
          <p:cNvSpPr txBox="1"/>
          <p:nvPr/>
        </p:nvSpPr>
        <p:spPr>
          <a:xfrm>
            <a:off x="2322824" y="2607500"/>
            <a:ext cx="8376596" cy="2123658"/>
          </a:xfrm>
          <a:prstGeom prst="rect">
            <a:avLst/>
          </a:prstGeom>
          <a:noFill/>
        </p:spPr>
        <p:txBody>
          <a:bodyPr wrap="square">
            <a:spAutoFit/>
          </a:bodyPr>
          <a:lstStyle/>
          <a:p>
            <a:pPr algn="just">
              <a:lnSpc>
                <a:spcPct val="150000"/>
              </a:lnSpc>
            </a:pPr>
            <a:r>
              <a:rPr lang="zh-CN" altLang="en-US" sz="9600" dirty="0">
                <a:solidFill>
                  <a:srgbClr val="DD6D21"/>
                </a:solidFill>
                <a:latin typeface="庞门正道粗书体" panose="02010600030101010101" pitchFamily="2" charset="-122"/>
                <a:ea typeface="庞门正道粗书体" panose="02010600030101010101" pitchFamily="2" charset="-122"/>
              </a:rPr>
              <a:t>感谢您的观看</a:t>
            </a:r>
          </a:p>
        </p:txBody>
      </p:sp>
      <p:pic>
        <p:nvPicPr>
          <p:cNvPr id="18" name="Picture 2">
            <a:extLst>
              <a:ext uri="{FF2B5EF4-FFF2-40B4-BE49-F238E27FC236}">
                <a16:creationId xmlns:a16="http://schemas.microsoft.com/office/drawing/2014/main" id="{DBA05C7A-025B-488D-9472-E80FBA4F4D41}"/>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22547" y="355314"/>
            <a:ext cx="2136329" cy="61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64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3</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设计思维</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7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en-US" altLang="zh-CN" dirty="0"/>
              <a:t>IDEO</a:t>
            </a:r>
            <a:r>
              <a:rPr lang="zh-CN" altLang="en-US" dirty="0"/>
              <a:t>模型</a:t>
            </a:r>
            <a:endParaRPr kumimoji="1" lang="zh-CN" altLang="en-US" dirty="0"/>
          </a:p>
        </p:txBody>
      </p:sp>
      <p:grpSp>
        <p:nvGrpSpPr>
          <p:cNvPr id="8" name="组合 7">
            <a:extLst>
              <a:ext uri="{FF2B5EF4-FFF2-40B4-BE49-F238E27FC236}">
                <a16:creationId xmlns:a16="http://schemas.microsoft.com/office/drawing/2014/main" id="{5F166F76-162A-1B47-8B66-5EB88C6C3208}"/>
              </a:ext>
            </a:extLst>
          </p:cNvPr>
          <p:cNvGrpSpPr/>
          <p:nvPr/>
        </p:nvGrpSpPr>
        <p:grpSpPr>
          <a:xfrm>
            <a:off x="911127" y="1228388"/>
            <a:ext cx="10369745" cy="4857978"/>
            <a:chOff x="1443882" y="1772816"/>
            <a:chExt cx="9073008" cy="4250488"/>
          </a:xfrm>
        </p:grpSpPr>
        <p:pic>
          <p:nvPicPr>
            <p:cNvPr id="6" name="图片 1">
              <a:extLst>
                <a:ext uri="{FF2B5EF4-FFF2-40B4-BE49-F238E27FC236}">
                  <a16:creationId xmlns:a16="http://schemas.microsoft.com/office/drawing/2014/main" id="{721D278C-BF74-2547-B57D-5A70A13D8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279" y="1772816"/>
              <a:ext cx="8890603" cy="425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BF786CD5-A67D-9941-934C-ACD6F9C31F19}"/>
                </a:ext>
              </a:extLst>
            </p:cNvPr>
            <p:cNvSpPr/>
            <p:nvPr/>
          </p:nvSpPr>
          <p:spPr>
            <a:xfrm>
              <a:off x="1443882" y="2492896"/>
              <a:ext cx="9073008"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Tree>
    <p:extLst>
      <p:ext uri="{BB962C8B-B14F-4D97-AF65-F5344CB8AC3E}">
        <p14:creationId xmlns:p14="http://schemas.microsoft.com/office/powerpoint/2010/main" val="3163134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4</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游戏概念</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68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获得游戏想法并转化为概念</a:t>
            </a:r>
          </a:p>
          <a:p>
            <a:r>
              <a:rPr kumimoji="1" lang="zh-CN" altLang="en-US" dirty="0"/>
              <a:t>定义游戏中玩家的角色</a:t>
            </a:r>
          </a:p>
          <a:p>
            <a:r>
              <a:rPr kumimoji="1" lang="zh-CN" altLang="en-US" dirty="0"/>
              <a:t>了解游戏类型</a:t>
            </a:r>
          </a:p>
          <a:p>
            <a:r>
              <a:rPr kumimoji="1" lang="zh-CN" altLang="en-US" dirty="0"/>
              <a:t>了解游戏目标人群的确定</a:t>
            </a:r>
          </a:p>
          <a:p>
            <a:r>
              <a:rPr kumimoji="1" lang="zh-CN" altLang="en-US" dirty="0"/>
              <a:t>计划游戏的进度</a:t>
            </a:r>
          </a:p>
          <a:p>
            <a:r>
              <a:rPr kumimoji="1" lang="zh-CN" altLang="en-US" dirty="0"/>
              <a:t>理解各种不同游戏机之间的区别及其影响</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8143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FB0B1B0-397E-D141-FE1A-7EAA667C7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 y="-3874"/>
            <a:ext cx="4562929" cy="6858000"/>
          </a:xfrm>
          <a:prstGeom prst="rect">
            <a:avLst/>
          </a:prstGeom>
        </p:spPr>
      </p:pic>
      <p:sp>
        <p:nvSpPr>
          <p:cNvPr id="10" name="矩形 9">
            <a:extLst>
              <a:ext uri="{FF2B5EF4-FFF2-40B4-BE49-F238E27FC236}">
                <a16:creationId xmlns:a16="http://schemas.microsoft.com/office/drawing/2014/main" id="{1DF7A845-80A3-4FD4-BBD1-D871AA8782D9}"/>
              </a:ext>
            </a:extLst>
          </p:cNvPr>
          <p:cNvSpPr/>
          <p:nvPr/>
        </p:nvSpPr>
        <p:spPr>
          <a:xfrm>
            <a:off x="-57615" y="0"/>
            <a:ext cx="4878736" cy="6854126"/>
          </a:xfrm>
          <a:prstGeom prst="rect">
            <a:avLst/>
          </a:prstGeom>
          <a:solidFill>
            <a:schemeClr val="accent2">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9DDE64B3-BD73-40AC-FBC2-165FD382FABD}"/>
              </a:ext>
            </a:extLst>
          </p:cNvPr>
          <p:cNvSpPr/>
          <p:nvPr/>
        </p:nvSpPr>
        <p:spPr>
          <a:xfrm>
            <a:off x="2595717" y="-1"/>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AC4DD961-3150-B2AB-4ACF-FE7A3B050A9A}"/>
              </a:ext>
            </a:extLst>
          </p:cNvPr>
          <p:cNvSpPr/>
          <p:nvPr/>
        </p:nvSpPr>
        <p:spPr>
          <a:xfrm>
            <a:off x="2595717" y="0"/>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gradFill>
            <a:gsLst>
              <a:gs pos="0">
                <a:schemeClr val="bg1">
                  <a:alpha val="76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3" name="文本框 12">
            <a:extLst>
              <a:ext uri="{FF2B5EF4-FFF2-40B4-BE49-F238E27FC236}">
                <a16:creationId xmlns:a16="http://schemas.microsoft.com/office/drawing/2014/main" id="{0009BB6C-9E25-336B-AB5E-4350F2FA1BA8}"/>
              </a:ext>
            </a:extLst>
          </p:cNvPr>
          <p:cNvSpPr txBox="1"/>
          <p:nvPr/>
        </p:nvSpPr>
        <p:spPr>
          <a:xfrm>
            <a:off x="6941346" y="-184800"/>
            <a:ext cx="3962401" cy="2208297"/>
          </a:xfrm>
          <a:prstGeom prst="rect">
            <a:avLst/>
          </a:prstGeom>
          <a:noFill/>
        </p:spPr>
        <p:txBody>
          <a:bodyPr wrap="square">
            <a:spAutoFit/>
          </a:bodyPr>
          <a:lstStyle/>
          <a:p>
            <a:pPr algn="just">
              <a:lnSpc>
                <a:spcPct val="150000"/>
              </a:lnSpc>
            </a:pPr>
            <a:r>
              <a:rPr lang="zh-CN" altLang="en-US" sz="10000" dirty="0">
                <a:solidFill>
                  <a:srgbClr val="DD6D21"/>
                </a:solidFill>
                <a:latin typeface="庞门正道粗书体" panose="02010600030101010101" pitchFamily="2" charset="-122"/>
                <a:ea typeface="庞门正道粗书体" panose="02010600030101010101" pitchFamily="2" charset="-122"/>
              </a:rPr>
              <a:t>目录</a:t>
            </a:r>
          </a:p>
        </p:txBody>
      </p:sp>
      <p:pic>
        <p:nvPicPr>
          <p:cNvPr id="32" name="图片 31">
            <a:extLst>
              <a:ext uri="{FF2B5EF4-FFF2-40B4-BE49-F238E27FC236}">
                <a16:creationId xmlns:a16="http://schemas.microsoft.com/office/drawing/2014/main" id="{3B1C5178-2403-5218-F066-A92FE1D77D82}"/>
              </a:ext>
            </a:extLst>
          </p:cNvPr>
          <p:cNvPicPr>
            <a:picLocks/>
          </p:cNvPicPr>
          <p:nvPr/>
        </p:nvPicPr>
        <p:blipFill>
          <a:blip r:embed="rId5">
            <a:alphaModFix amt="88000"/>
            <a:duotone>
              <a:schemeClr val="accent3">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3284263" y="-262108"/>
            <a:ext cx="7632906" cy="7535998"/>
          </a:xfrm>
          <a:prstGeom prst="rect">
            <a:avLst/>
          </a:prstGeom>
        </p:spPr>
      </p:pic>
      <p:pic>
        <p:nvPicPr>
          <p:cNvPr id="33" name="图片 32">
            <a:extLst>
              <a:ext uri="{FF2B5EF4-FFF2-40B4-BE49-F238E27FC236}">
                <a16:creationId xmlns:a16="http://schemas.microsoft.com/office/drawing/2014/main" id="{C62F580E-0265-1EE7-6CFA-3EBE9C262C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0117932" y="-683921"/>
            <a:ext cx="3031610" cy="2795219"/>
          </a:xfrm>
          <a:prstGeom prst="rect">
            <a:avLst/>
          </a:prstGeom>
        </p:spPr>
      </p:pic>
      <p:pic>
        <p:nvPicPr>
          <p:cNvPr id="34" name="图片 33">
            <a:extLst>
              <a:ext uri="{FF2B5EF4-FFF2-40B4-BE49-F238E27FC236}">
                <a16:creationId xmlns:a16="http://schemas.microsoft.com/office/drawing/2014/main" id="{9CB6139B-4ABC-190D-E5F5-C080B652DA5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2634" r="37155"/>
          <a:stretch/>
        </p:blipFill>
        <p:spPr>
          <a:xfrm>
            <a:off x="10262560" y="5725791"/>
            <a:ext cx="2164388" cy="2139179"/>
          </a:xfrm>
          <a:prstGeom prst="rect">
            <a:avLst/>
          </a:prstGeom>
        </p:spPr>
      </p:pic>
      <p:sp>
        <p:nvSpPr>
          <p:cNvPr id="27" name="文本框 26">
            <a:extLst>
              <a:ext uri="{FF2B5EF4-FFF2-40B4-BE49-F238E27FC236}">
                <a16:creationId xmlns:a16="http://schemas.microsoft.com/office/drawing/2014/main" id="{B7CB8B47-33E3-9D8F-5EA3-D9CEBD81474D}"/>
              </a:ext>
            </a:extLst>
          </p:cNvPr>
          <p:cNvSpPr txBox="1"/>
          <p:nvPr/>
        </p:nvSpPr>
        <p:spPr>
          <a:xfrm>
            <a:off x="6956790" y="357747"/>
            <a:ext cx="2895104" cy="1184876"/>
          </a:xfrm>
          <a:prstGeom prst="rect">
            <a:avLst/>
          </a:prstGeom>
          <a:noFill/>
        </p:spPr>
        <p:txBody>
          <a:bodyPr wrap="square">
            <a:spAutoFit/>
          </a:bodyPr>
          <a:lstStyle/>
          <a:p>
            <a:pPr algn="just">
              <a:lnSpc>
                <a:spcPct val="150000"/>
              </a:lnSpc>
            </a:pPr>
            <a:r>
              <a:rPr lang="en-US" altLang="zh-CN"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rPr>
              <a:t>contents</a:t>
            </a:r>
            <a:endParaRPr lang="zh-CN" altLang="en-US"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endParaRPr>
          </a:p>
        </p:txBody>
      </p:sp>
      <p:sp>
        <p:nvSpPr>
          <p:cNvPr id="30" name="内容占位符 2">
            <a:extLst>
              <a:ext uri="{FF2B5EF4-FFF2-40B4-BE49-F238E27FC236}">
                <a16:creationId xmlns:a16="http://schemas.microsoft.com/office/drawing/2014/main" id="{5EE80E1C-A0FC-468A-BE59-EC2738A2C5A1}"/>
              </a:ext>
            </a:extLst>
          </p:cNvPr>
          <p:cNvSpPr txBox="1">
            <a:spLocks/>
          </p:cNvSpPr>
          <p:nvPr/>
        </p:nvSpPr>
        <p:spPr>
          <a:xfrm>
            <a:off x="5980775" y="2147321"/>
            <a:ext cx="6211225" cy="46630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3600" dirty="0"/>
              <a:t>基础信息</a:t>
            </a:r>
            <a:endParaRPr lang="en-US" altLang="zh-CN" sz="3600" dirty="0"/>
          </a:p>
          <a:p>
            <a:r>
              <a:rPr lang="zh-CN" altLang="en-US" sz="3600" dirty="0"/>
              <a:t>课程内容</a:t>
            </a:r>
            <a:endParaRPr lang="en-US" altLang="zh-CN" sz="3600" dirty="0"/>
          </a:p>
          <a:p>
            <a:r>
              <a:rPr lang="zh-CN" altLang="en-US" sz="3600" dirty="0"/>
              <a:t>课程安排</a:t>
            </a:r>
            <a:endParaRPr lang="en-US" altLang="zh-CN" sz="3600" dirty="0"/>
          </a:p>
          <a:p>
            <a:r>
              <a:rPr lang="zh-CN" altLang="en-US" sz="3600" dirty="0"/>
              <a:t>学习资源</a:t>
            </a:r>
            <a:endParaRPr lang="en-US" altLang="zh-CN" sz="3600" dirty="0"/>
          </a:p>
        </p:txBody>
      </p:sp>
    </p:spTree>
    <p:extLst>
      <p:ext uri="{BB962C8B-B14F-4D97-AF65-F5344CB8AC3E}">
        <p14:creationId xmlns:p14="http://schemas.microsoft.com/office/powerpoint/2010/main" val="2577374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定义目标人群</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二元思考的危险性</a:t>
            </a:r>
          </a:p>
          <a:p>
            <a:pPr lvl="1"/>
            <a:r>
              <a:rPr kumimoji="1" lang="zh-CN" altLang="en-US" dirty="0"/>
              <a:t>当回答诸如“谁会喜欢这个游戏”和“他们喜欢什么样的挑战”时，你可能会认为一种类别的人群（成年男人）是一个特殊的人群，他们跟其他人群（例如成年女人、小孩和青年）没有任何共同之处</a:t>
            </a:r>
            <a:endParaRPr kumimoji="1" lang="en-US" altLang="zh-CN" dirty="0"/>
          </a:p>
          <a:p>
            <a:pPr lvl="1"/>
            <a:r>
              <a:rPr kumimoji="1" lang="zh-CN" altLang="en-US" dirty="0"/>
              <a:t>“假如小组</a:t>
            </a:r>
            <a:r>
              <a:rPr kumimoji="1" lang="en" altLang="zh-CN" dirty="0"/>
              <a:t>A</a:t>
            </a:r>
            <a:r>
              <a:rPr kumimoji="1" lang="zh-CN" altLang="en-US" dirty="0"/>
              <a:t>喜欢一种东西，那么所有不属于这个小组的人都不喜欢这种东西”，这样的想法可能会失去部分潜在的人群</a:t>
            </a:r>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78781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定义目标人群</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二元思考的危险性</a:t>
            </a:r>
          </a:p>
          <a:p>
            <a:pPr lvl="1"/>
            <a:r>
              <a:rPr kumimoji="1" lang="zh-CN" altLang="en-US" dirty="0"/>
              <a:t>关于玩家人群的统计学推理</a:t>
            </a:r>
          </a:p>
          <a:p>
            <a:pPr lvl="1"/>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5" name="组合 66">
            <a:extLst>
              <a:ext uri="{FF2B5EF4-FFF2-40B4-BE49-F238E27FC236}">
                <a16:creationId xmlns:a16="http://schemas.microsoft.com/office/drawing/2014/main" id="{830816A6-978B-FE4B-B219-FFB3497A94BD}"/>
              </a:ext>
            </a:extLst>
          </p:cNvPr>
          <p:cNvGrpSpPr>
            <a:grpSpLocks/>
          </p:cNvGrpSpPr>
          <p:nvPr/>
        </p:nvGrpSpPr>
        <p:grpSpPr bwMode="auto">
          <a:xfrm>
            <a:off x="4701244" y="2301766"/>
            <a:ext cx="6372225" cy="4205297"/>
            <a:chOff x="2357422" y="2285992"/>
            <a:chExt cx="6372525" cy="4441254"/>
          </a:xfrm>
        </p:grpSpPr>
        <p:sp>
          <p:nvSpPr>
            <p:cNvPr id="6" name="任意多边形 7">
              <a:extLst>
                <a:ext uri="{FF2B5EF4-FFF2-40B4-BE49-F238E27FC236}">
                  <a16:creationId xmlns:a16="http://schemas.microsoft.com/office/drawing/2014/main" id="{BF1D3784-7D92-7146-8861-1A75E5312F61}"/>
                </a:ext>
              </a:extLst>
            </p:cNvPr>
            <p:cNvSpPr/>
            <p:nvPr/>
          </p:nvSpPr>
          <p:spPr>
            <a:xfrm>
              <a:off x="3214712" y="3354253"/>
              <a:ext cx="4286452" cy="2431761"/>
            </a:xfrm>
            <a:custGeom>
              <a:avLst/>
              <a:gdLst>
                <a:gd name="connsiteX0" fmla="*/ 0 w 3848100"/>
                <a:gd name="connsiteY0" fmla="*/ 2417233 h 2432050"/>
                <a:gd name="connsiteX1" fmla="*/ 990600 w 3848100"/>
                <a:gd name="connsiteY1" fmla="*/ 2087033 h 2432050"/>
                <a:gd name="connsiteX2" fmla="*/ 1612900 w 3848100"/>
                <a:gd name="connsiteY2" fmla="*/ 347133 h 2432050"/>
                <a:gd name="connsiteX3" fmla="*/ 2082800 w 3848100"/>
                <a:gd name="connsiteY3" fmla="*/ 16933 h 2432050"/>
                <a:gd name="connsiteX4" fmla="*/ 2387600 w 3848100"/>
                <a:gd name="connsiteY4" fmla="*/ 448733 h 2432050"/>
                <a:gd name="connsiteX5" fmla="*/ 2959100 w 3848100"/>
                <a:gd name="connsiteY5" fmla="*/ 2061633 h 2432050"/>
                <a:gd name="connsiteX6" fmla="*/ 3848100 w 3848100"/>
                <a:gd name="connsiteY6" fmla="*/ 2366433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8100" h="2432050">
                  <a:moveTo>
                    <a:pt x="0" y="2417233"/>
                  </a:moveTo>
                  <a:cubicBezTo>
                    <a:pt x="360891" y="2424641"/>
                    <a:pt x="721783" y="2432050"/>
                    <a:pt x="990600" y="2087033"/>
                  </a:cubicBezTo>
                  <a:cubicBezTo>
                    <a:pt x="1259417" y="1742016"/>
                    <a:pt x="1430867" y="692150"/>
                    <a:pt x="1612900" y="347133"/>
                  </a:cubicBezTo>
                  <a:cubicBezTo>
                    <a:pt x="1794933" y="2116"/>
                    <a:pt x="1953683" y="0"/>
                    <a:pt x="2082800" y="16933"/>
                  </a:cubicBezTo>
                  <a:cubicBezTo>
                    <a:pt x="2211917" y="33866"/>
                    <a:pt x="2241550" y="107950"/>
                    <a:pt x="2387600" y="448733"/>
                  </a:cubicBezTo>
                  <a:cubicBezTo>
                    <a:pt x="2533650" y="789516"/>
                    <a:pt x="2715683" y="1742016"/>
                    <a:pt x="2959100" y="2061633"/>
                  </a:cubicBezTo>
                  <a:cubicBezTo>
                    <a:pt x="3202517" y="2381250"/>
                    <a:pt x="3848100" y="2366433"/>
                    <a:pt x="3848100" y="236643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dirty="0"/>
            </a:p>
          </p:txBody>
        </p:sp>
        <p:sp>
          <p:nvSpPr>
            <p:cNvPr id="7" name="任意多边形 8">
              <a:extLst>
                <a:ext uri="{FF2B5EF4-FFF2-40B4-BE49-F238E27FC236}">
                  <a16:creationId xmlns:a16="http://schemas.microsoft.com/office/drawing/2014/main" id="{BD4C85F6-9088-B04C-9207-4D90748E35F6}"/>
                </a:ext>
              </a:extLst>
            </p:cNvPr>
            <p:cNvSpPr/>
            <p:nvPr/>
          </p:nvSpPr>
          <p:spPr>
            <a:xfrm>
              <a:off x="2500304" y="3351079"/>
              <a:ext cx="4500774" cy="2431761"/>
            </a:xfrm>
            <a:custGeom>
              <a:avLst/>
              <a:gdLst>
                <a:gd name="connsiteX0" fmla="*/ 0 w 3848100"/>
                <a:gd name="connsiteY0" fmla="*/ 2417233 h 2432050"/>
                <a:gd name="connsiteX1" fmla="*/ 990600 w 3848100"/>
                <a:gd name="connsiteY1" fmla="*/ 2087033 h 2432050"/>
                <a:gd name="connsiteX2" fmla="*/ 1612900 w 3848100"/>
                <a:gd name="connsiteY2" fmla="*/ 347133 h 2432050"/>
                <a:gd name="connsiteX3" fmla="*/ 2082800 w 3848100"/>
                <a:gd name="connsiteY3" fmla="*/ 16933 h 2432050"/>
                <a:gd name="connsiteX4" fmla="*/ 2387600 w 3848100"/>
                <a:gd name="connsiteY4" fmla="*/ 448733 h 2432050"/>
                <a:gd name="connsiteX5" fmla="*/ 2959100 w 3848100"/>
                <a:gd name="connsiteY5" fmla="*/ 2061633 h 2432050"/>
                <a:gd name="connsiteX6" fmla="*/ 3848100 w 3848100"/>
                <a:gd name="connsiteY6" fmla="*/ 2366433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8100" h="2432050">
                  <a:moveTo>
                    <a:pt x="0" y="2417233"/>
                  </a:moveTo>
                  <a:cubicBezTo>
                    <a:pt x="360891" y="2424641"/>
                    <a:pt x="721783" y="2432050"/>
                    <a:pt x="990600" y="2087033"/>
                  </a:cubicBezTo>
                  <a:cubicBezTo>
                    <a:pt x="1259417" y="1742016"/>
                    <a:pt x="1430867" y="692150"/>
                    <a:pt x="1612900" y="347133"/>
                  </a:cubicBezTo>
                  <a:cubicBezTo>
                    <a:pt x="1794933" y="2116"/>
                    <a:pt x="1953683" y="0"/>
                    <a:pt x="2082800" y="16933"/>
                  </a:cubicBezTo>
                  <a:cubicBezTo>
                    <a:pt x="2211917" y="33866"/>
                    <a:pt x="2241550" y="107950"/>
                    <a:pt x="2387600" y="448733"/>
                  </a:cubicBezTo>
                  <a:cubicBezTo>
                    <a:pt x="2533650" y="789516"/>
                    <a:pt x="2715683" y="1742016"/>
                    <a:pt x="2959100" y="2061633"/>
                  </a:cubicBezTo>
                  <a:cubicBezTo>
                    <a:pt x="3202517" y="2381250"/>
                    <a:pt x="3848100" y="2366433"/>
                    <a:pt x="3848100" y="2366433"/>
                  </a:cubicBezTo>
                </a:path>
              </a:pathLst>
            </a:cu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dirty="0"/>
            </a:p>
          </p:txBody>
        </p:sp>
        <p:cxnSp>
          <p:nvCxnSpPr>
            <p:cNvPr id="8" name="直接箭头连接符 10">
              <a:extLst>
                <a:ext uri="{FF2B5EF4-FFF2-40B4-BE49-F238E27FC236}">
                  <a16:creationId xmlns:a16="http://schemas.microsoft.com/office/drawing/2014/main" id="{5D4B4A74-14AA-3345-A966-6DCA0A83C34D}"/>
                </a:ext>
              </a:extLst>
            </p:cNvPr>
            <p:cNvCxnSpPr/>
            <p:nvPr/>
          </p:nvCxnSpPr>
          <p:spPr>
            <a:xfrm rot="5400000" flipH="1" flipV="1">
              <a:off x="536799" y="4465371"/>
              <a:ext cx="3927009"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13">
              <a:extLst>
                <a:ext uri="{FF2B5EF4-FFF2-40B4-BE49-F238E27FC236}">
                  <a16:creationId xmlns:a16="http://schemas.microsoft.com/office/drawing/2014/main" id="{EF6D884C-5D12-4441-861D-5487036738F4}"/>
                </a:ext>
              </a:extLst>
            </p:cNvPr>
            <p:cNvCxnSpPr/>
            <p:nvPr/>
          </p:nvCxnSpPr>
          <p:spPr>
            <a:xfrm>
              <a:off x="2500304" y="6213001"/>
              <a:ext cx="521518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连接符 17">
              <a:extLst>
                <a:ext uri="{FF2B5EF4-FFF2-40B4-BE49-F238E27FC236}">
                  <a16:creationId xmlns:a16="http://schemas.microsoft.com/office/drawing/2014/main" id="{E896BEED-55B5-974C-AEED-06A43890E699}"/>
                </a:ext>
              </a:extLst>
            </p:cNvPr>
            <p:cNvCxnSpPr/>
            <p:nvPr/>
          </p:nvCxnSpPr>
          <p:spPr>
            <a:xfrm rot="5400000">
              <a:off x="2858325"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8">
              <a:extLst>
                <a:ext uri="{FF2B5EF4-FFF2-40B4-BE49-F238E27FC236}">
                  <a16:creationId xmlns:a16="http://schemas.microsoft.com/office/drawing/2014/main" id="{0B017D85-4F84-494F-8522-788886638A5F}"/>
                </a:ext>
              </a:extLst>
            </p:cNvPr>
            <p:cNvCxnSpPr/>
            <p:nvPr/>
          </p:nvCxnSpPr>
          <p:spPr>
            <a:xfrm rot="5400000">
              <a:off x="3356824"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27">
              <a:extLst>
                <a:ext uri="{FF2B5EF4-FFF2-40B4-BE49-F238E27FC236}">
                  <a16:creationId xmlns:a16="http://schemas.microsoft.com/office/drawing/2014/main" id="{EAF5CA62-BD9F-514C-B781-87DC0B4A3088}"/>
                </a:ext>
              </a:extLst>
            </p:cNvPr>
            <p:cNvCxnSpPr/>
            <p:nvPr/>
          </p:nvCxnSpPr>
          <p:spPr>
            <a:xfrm rot="5400000">
              <a:off x="3858497"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28">
              <a:extLst>
                <a:ext uri="{FF2B5EF4-FFF2-40B4-BE49-F238E27FC236}">
                  <a16:creationId xmlns:a16="http://schemas.microsoft.com/office/drawing/2014/main" id="{9D66A56D-1CAD-9E4F-B24C-F023627F0C6F}"/>
                </a:ext>
              </a:extLst>
            </p:cNvPr>
            <p:cNvCxnSpPr/>
            <p:nvPr/>
          </p:nvCxnSpPr>
          <p:spPr>
            <a:xfrm rot="5400000">
              <a:off x="4356996"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29">
              <a:extLst>
                <a:ext uri="{FF2B5EF4-FFF2-40B4-BE49-F238E27FC236}">
                  <a16:creationId xmlns:a16="http://schemas.microsoft.com/office/drawing/2014/main" id="{1A197A47-6DBB-AD46-94A4-76094AE9ECD8}"/>
                </a:ext>
              </a:extLst>
            </p:cNvPr>
            <p:cNvCxnSpPr/>
            <p:nvPr/>
          </p:nvCxnSpPr>
          <p:spPr>
            <a:xfrm rot="5400000">
              <a:off x="4858669"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30">
              <a:extLst>
                <a:ext uri="{FF2B5EF4-FFF2-40B4-BE49-F238E27FC236}">
                  <a16:creationId xmlns:a16="http://schemas.microsoft.com/office/drawing/2014/main" id="{EB55FDDF-9E17-B244-B278-16842D54C12F}"/>
                </a:ext>
              </a:extLst>
            </p:cNvPr>
            <p:cNvCxnSpPr/>
            <p:nvPr/>
          </p:nvCxnSpPr>
          <p:spPr>
            <a:xfrm rot="5400000">
              <a:off x="5357168"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31">
              <a:extLst>
                <a:ext uri="{FF2B5EF4-FFF2-40B4-BE49-F238E27FC236}">
                  <a16:creationId xmlns:a16="http://schemas.microsoft.com/office/drawing/2014/main" id="{83238162-0913-784E-B504-DDACC4616D16}"/>
                </a:ext>
              </a:extLst>
            </p:cNvPr>
            <p:cNvCxnSpPr/>
            <p:nvPr/>
          </p:nvCxnSpPr>
          <p:spPr>
            <a:xfrm rot="5400000">
              <a:off x="5858842"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32">
              <a:extLst>
                <a:ext uri="{FF2B5EF4-FFF2-40B4-BE49-F238E27FC236}">
                  <a16:creationId xmlns:a16="http://schemas.microsoft.com/office/drawing/2014/main" id="{D09ACB62-C0ED-A941-BDFD-7A2C80803CF5}"/>
                </a:ext>
              </a:extLst>
            </p:cNvPr>
            <p:cNvCxnSpPr/>
            <p:nvPr/>
          </p:nvCxnSpPr>
          <p:spPr>
            <a:xfrm rot="5400000">
              <a:off x="6357340"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33">
              <a:extLst>
                <a:ext uri="{FF2B5EF4-FFF2-40B4-BE49-F238E27FC236}">
                  <a16:creationId xmlns:a16="http://schemas.microsoft.com/office/drawing/2014/main" id="{D88A1A54-56BE-2349-BA28-E1975F305DDA}"/>
                </a:ext>
              </a:extLst>
            </p:cNvPr>
            <p:cNvCxnSpPr/>
            <p:nvPr/>
          </p:nvCxnSpPr>
          <p:spPr>
            <a:xfrm rot="5400000">
              <a:off x="6859014"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34">
              <a:extLst>
                <a:ext uri="{FF2B5EF4-FFF2-40B4-BE49-F238E27FC236}">
                  <a16:creationId xmlns:a16="http://schemas.microsoft.com/office/drawing/2014/main" id="{36CEDA49-6DB3-FB45-8281-2E10FBCCA05B}"/>
                </a:ext>
              </a:extLst>
            </p:cNvPr>
            <p:cNvCxnSpPr/>
            <p:nvPr/>
          </p:nvCxnSpPr>
          <p:spPr>
            <a:xfrm rot="5400000">
              <a:off x="7357512"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37">
              <a:extLst>
                <a:ext uri="{FF2B5EF4-FFF2-40B4-BE49-F238E27FC236}">
                  <a16:creationId xmlns:a16="http://schemas.microsoft.com/office/drawing/2014/main" id="{B261B0E3-25FF-194B-A3DE-06D17E6D31F0}"/>
                </a:ext>
              </a:extLst>
            </p:cNvPr>
            <p:cNvSpPr txBox="1">
              <a:spLocks noChangeArrowheads="1"/>
            </p:cNvSpPr>
            <p:nvPr/>
          </p:nvSpPr>
          <p:spPr bwMode="auto">
            <a:xfrm>
              <a:off x="2571736" y="2643182"/>
              <a:ext cx="20717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在一个游戏中选择指定的兴趣指数的被调查者人数</a:t>
              </a:r>
            </a:p>
          </p:txBody>
        </p:sp>
        <p:cxnSp>
          <p:nvCxnSpPr>
            <p:cNvPr id="21" name="直接连接符 39">
              <a:extLst>
                <a:ext uri="{FF2B5EF4-FFF2-40B4-BE49-F238E27FC236}">
                  <a16:creationId xmlns:a16="http://schemas.microsoft.com/office/drawing/2014/main" id="{28CDCF04-0D78-624F-BE1E-55D04A03D26D}"/>
                </a:ext>
              </a:extLst>
            </p:cNvPr>
            <p:cNvCxnSpPr/>
            <p:nvPr/>
          </p:nvCxnSpPr>
          <p:spPr>
            <a:xfrm>
              <a:off x="6215229" y="2500280"/>
              <a:ext cx="571527" cy="15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41">
              <a:extLst>
                <a:ext uri="{FF2B5EF4-FFF2-40B4-BE49-F238E27FC236}">
                  <a16:creationId xmlns:a16="http://schemas.microsoft.com/office/drawing/2014/main" id="{E3E4ECDC-DB21-B047-ADC3-37F5E6D257DB}"/>
                </a:ext>
              </a:extLst>
            </p:cNvPr>
            <p:cNvCxnSpPr/>
            <p:nvPr/>
          </p:nvCxnSpPr>
          <p:spPr>
            <a:xfrm>
              <a:off x="6215229" y="2714566"/>
              <a:ext cx="571527"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42">
              <a:extLst>
                <a:ext uri="{FF2B5EF4-FFF2-40B4-BE49-F238E27FC236}">
                  <a16:creationId xmlns:a16="http://schemas.microsoft.com/office/drawing/2014/main" id="{69E63A3C-E270-8F49-8D35-DF1EFA398039}"/>
                </a:ext>
              </a:extLst>
            </p:cNvPr>
            <p:cNvSpPr txBox="1">
              <a:spLocks noChangeArrowheads="1"/>
            </p:cNvSpPr>
            <p:nvPr/>
          </p:nvSpPr>
          <p:spPr bwMode="auto">
            <a:xfrm>
              <a:off x="6929454" y="228599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被调查女性数据</a:t>
              </a:r>
            </a:p>
          </p:txBody>
        </p:sp>
        <p:sp>
          <p:nvSpPr>
            <p:cNvPr id="24" name="TextBox 43">
              <a:extLst>
                <a:ext uri="{FF2B5EF4-FFF2-40B4-BE49-F238E27FC236}">
                  <a16:creationId xmlns:a16="http://schemas.microsoft.com/office/drawing/2014/main" id="{0B75538C-4D89-3145-8326-51E47341B510}"/>
                </a:ext>
              </a:extLst>
            </p:cNvPr>
            <p:cNvSpPr txBox="1">
              <a:spLocks noChangeArrowheads="1"/>
            </p:cNvSpPr>
            <p:nvPr/>
          </p:nvSpPr>
          <p:spPr bwMode="auto">
            <a:xfrm>
              <a:off x="6929454" y="255960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被调查男性数据</a:t>
              </a:r>
            </a:p>
          </p:txBody>
        </p:sp>
        <p:sp>
          <p:nvSpPr>
            <p:cNvPr id="25" name="TextBox 47">
              <a:extLst>
                <a:ext uri="{FF2B5EF4-FFF2-40B4-BE49-F238E27FC236}">
                  <a16:creationId xmlns:a16="http://schemas.microsoft.com/office/drawing/2014/main" id="{8E4DB8B4-EFF7-2548-9EA2-99B181617337}"/>
                </a:ext>
              </a:extLst>
            </p:cNvPr>
            <p:cNvSpPr txBox="1">
              <a:spLocks noChangeArrowheads="1"/>
            </p:cNvSpPr>
            <p:nvPr/>
          </p:nvSpPr>
          <p:spPr bwMode="auto">
            <a:xfrm>
              <a:off x="2857488"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1</a:t>
              </a:r>
              <a:endParaRPr lang="zh-CN" altLang="en-US" i="0"/>
            </a:p>
          </p:txBody>
        </p:sp>
        <p:sp>
          <p:nvSpPr>
            <p:cNvPr id="26" name="TextBox 48">
              <a:extLst>
                <a:ext uri="{FF2B5EF4-FFF2-40B4-BE49-F238E27FC236}">
                  <a16:creationId xmlns:a16="http://schemas.microsoft.com/office/drawing/2014/main" id="{C88D3954-0290-6B4C-9F48-97242CCDA854}"/>
                </a:ext>
              </a:extLst>
            </p:cNvPr>
            <p:cNvSpPr txBox="1">
              <a:spLocks noChangeArrowheads="1"/>
            </p:cNvSpPr>
            <p:nvPr/>
          </p:nvSpPr>
          <p:spPr bwMode="auto">
            <a:xfrm>
              <a:off x="2357422"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0</a:t>
              </a:r>
              <a:endParaRPr lang="zh-CN" altLang="en-US" i="0"/>
            </a:p>
          </p:txBody>
        </p:sp>
        <p:sp>
          <p:nvSpPr>
            <p:cNvPr id="27" name="TextBox 49">
              <a:extLst>
                <a:ext uri="{FF2B5EF4-FFF2-40B4-BE49-F238E27FC236}">
                  <a16:creationId xmlns:a16="http://schemas.microsoft.com/office/drawing/2014/main" id="{0140691A-B48D-B843-A2B7-84C46EF160B3}"/>
                </a:ext>
              </a:extLst>
            </p:cNvPr>
            <p:cNvSpPr txBox="1">
              <a:spLocks noChangeArrowheads="1"/>
            </p:cNvSpPr>
            <p:nvPr/>
          </p:nvSpPr>
          <p:spPr bwMode="auto">
            <a:xfrm>
              <a:off x="3857620"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3</a:t>
              </a:r>
              <a:endParaRPr lang="zh-CN" altLang="en-US" i="0"/>
            </a:p>
          </p:txBody>
        </p:sp>
        <p:sp>
          <p:nvSpPr>
            <p:cNvPr id="28" name="TextBox 50">
              <a:extLst>
                <a:ext uri="{FF2B5EF4-FFF2-40B4-BE49-F238E27FC236}">
                  <a16:creationId xmlns:a16="http://schemas.microsoft.com/office/drawing/2014/main" id="{8C085685-9E8A-494B-9BAA-728D4F805C00}"/>
                </a:ext>
              </a:extLst>
            </p:cNvPr>
            <p:cNvSpPr txBox="1">
              <a:spLocks noChangeArrowheads="1"/>
            </p:cNvSpPr>
            <p:nvPr/>
          </p:nvSpPr>
          <p:spPr bwMode="auto">
            <a:xfrm>
              <a:off x="3357554"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2</a:t>
              </a:r>
              <a:endParaRPr lang="zh-CN" altLang="en-US" i="0"/>
            </a:p>
          </p:txBody>
        </p:sp>
        <p:sp>
          <p:nvSpPr>
            <p:cNvPr id="29" name="TextBox 51">
              <a:extLst>
                <a:ext uri="{FF2B5EF4-FFF2-40B4-BE49-F238E27FC236}">
                  <a16:creationId xmlns:a16="http://schemas.microsoft.com/office/drawing/2014/main" id="{F5A3DC82-4063-5C44-82B8-4FD984A73B30}"/>
                </a:ext>
              </a:extLst>
            </p:cNvPr>
            <p:cNvSpPr txBox="1">
              <a:spLocks noChangeArrowheads="1"/>
            </p:cNvSpPr>
            <p:nvPr/>
          </p:nvSpPr>
          <p:spPr bwMode="auto">
            <a:xfrm>
              <a:off x="4843422"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5</a:t>
              </a:r>
              <a:endParaRPr lang="zh-CN" altLang="en-US" i="0"/>
            </a:p>
          </p:txBody>
        </p:sp>
        <p:sp>
          <p:nvSpPr>
            <p:cNvPr id="30" name="TextBox 52">
              <a:extLst>
                <a:ext uri="{FF2B5EF4-FFF2-40B4-BE49-F238E27FC236}">
                  <a16:creationId xmlns:a16="http://schemas.microsoft.com/office/drawing/2014/main" id="{887F9750-ACE6-754B-B1CA-0F0B50363EB0}"/>
                </a:ext>
              </a:extLst>
            </p:cNvPr>
            <p:cNvSpPr txBox="1">
              <a:spLocks noChangeArrowheads="1"/>
            </p:cNvSpPr>
            <p:nvPr/>
          </p:nvSpPr>
          <p:spPr bwMode="auto">
            <a:xfrm>
              <a:off x="4343356"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4</a:t>
              </a:r>
              <a:endParaRPr lang="zh-CN" altLang="en-US" i="0"/>
            </a:p>
          </p:txBody>
        </p:sp>
        <p:sp>
          <p:nvSpPr>
            <p:cNvPr id="31" name="TextBox 53">
              <a:extLst>
                <a:ext uri="{FF2B5EF4-FFF2-40B4-BE49-F238E27FC236}">
                  <a16:creationId xmlns:a16="http://schemas.microsoft.com/office/drawing/2014/main" id="{60993C8D-C2D9-B749-9760-80F2326C0685}"/>
                </a:ext>
              </a:extLst>
            </p:cNvPr>
            <p:cNvSpPr txBox="1">
              <a:spLocks noChangeArrowheads="1"/>
            </p:cNvSpPr>
            <p:nvPr/>
          </p:nvSpPr>
          <p:spPr bwMode="auto">
            <a:xfrm>
              <a:off x="5857884"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7</a:t>
              </a:r>
              <a:endParaRPr lang="zh-CN" altLang="en-US" i="0"/>
            </a:p>
          </p:txBody>
        </p:sp>
        <p:sp>
          <p:nvSpPr>
            <p:cNvPr id="32" name="TextBox 54">
              <a:extLst>
                <a:ext uri="{FF2B5EF4-FFF2-40B4-BE49-F238E27FC236}">
                  <a16:creationId xmlns:a16="http://schemas.microsoft.com/office/drawing/2014/main" id="{9180B817-BF3C-B743-AF61-DA3F248C2BFA}"/>
                </a:ext>
              </a:extLst>
            </p:cNvPr>
            <p:cNvSpPr txBox="1">
              <a:spLocks noChangeArrowheads="1"/>
            </p:cNvSpPr>
            <p:nvPr/>
          </p:nvSpPr>
          <p:spPr bwMode="auto">
            <a:xfrm>
              <a:off x="5357818"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6</a:t>
              </a:r>
              <a:endParaRPr lang="zh-CN" altLang="en-US" i="0"/>
            </a:p>
          </p:txBody>
        </p:sp>
        <p:sp>
          <p:nvSpPr>
            <p:cNvPr id="33" name="TextBox 55">
              <a:extLst>
                <a:ext uri="{FF2B5EF4-FFF2-40B4-BE49-F238E27FC236}">
                  <a16:creationId xmlns:a16="http://schemas.microsoft.com/office/drawing/2014/main" id="{2652FF2B-A2C9-2A48-89FA-745CD0332E17}"/>
                </a:ext>
              </a:extLst>
            </p:cNvPr>
            <p:cNvSpPr txBox="1">
              <a:spLocks noChangeArrowheads="1"/>
            </p:cNvSpPr>
            <p:nvPr/>
          </p:nvSpPr>
          <p:spPr bwMode="auto">
            <a:xfrm>
              <a:off x="6843686"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9</a:t>
              </a:r>
              <a:endParaRPr lang="zh-CN" altLang="en-US" i="0"/>
            </a:p>
          </p:txBody>
        </p:sp>
        <p:sp>
          <p:nvSpPr>
            <p:cNvPr id="34" name="TextBox 56">
              <a:extLst>
                <a:ext uri="{FF2B5EF4-FFF2-40B4-BE49-F238E27FC236}">
                  <a16:creationId xmlns:a16="http://schemas.microsoft.com/office/drawing/2014/main" id="{AA7CD845-C909-794E-9641-541FEAB503FE}"/>
                </a:ext>
              </a:extLst>
            </p:cNvPr>
            <p:cNvSpPr txBox="1">
              <a:spLocks noChangeArrowheads="1"/>
            </p:cNvSpPr>
            <p:nvPr/>
          </p:nvSpPr>
          <p:spPr bwMode="auto">
            <a:xfrm>
              <a:off x="6343620"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8</a:t>
              </a:r>
              <a:endParaRPr lang="zh-CN" altLang="en-US" i="0"/>
            </a:p>
          </p:txBody>
        </p:sp>
        <p:sp>
          <p:nvSpPr>
            <p:cNvPr id="35" name="TextBox 58">
              <a:extLst>
                <a:ext uri="{FF2B5EF4-FFF2-40B4-BE49-F238E27FC236}">
                  <a16:creationId xmlns:a16="http://schemas.microsoft.com/office/drawing/2014/main" id="{31FE9E87-AD88-9D4C-BA10-C6D133B0948F}"/>
                </a:ext>
              </a:extLst>
            </p:cNvPr>
            <p:cNvSpPr txBox="1">
              <a:spLocks noChangeArrowheads="1"/>
            </p:cNvSpPr>
            <p:nvPr/>
          </p:nvSpPr>
          <p:spPr bwMode="auto">
            <a:xfrm>
              <a:off x="7299774" y="6357958"/>
              <a:ext cx="441167"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10</a:t>
              </a:r>
              <a:endParaRPr lang="zh-CN" altLang="en-US" i="0"/>
            </a:p>
          </p:txBody>
        </p:sp>
        <p:cxnSp>
          <p:nvCxnSpPr>
            <p:cNvPr id="36" name="直接箭头连接符 60">
              <a:extLst>
                <a:ext uri="{FF2B5EF4-FFF2-40B4-BE49-F238E27FC236}">
                  <a16:creationId xmlns:a16="http://schemas.microsoft.com/office/drawing/2014/main" id="{4135D79C-B6E0-2846-9617-D899FE9E440F}"/>
                </a:ext>
              </a:extLst>
            </p:cNvPr>
            <p:cNvCxnSpPr/>
            <p:nvPr/>
          </p:nvCxnSpPr>
          <p:spPr>
            <a:xfrm rot="10800000">
              <a:off x="5572260" y="3357428"/>
              <a:ext cx="1071613"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63">
              <a:extLst>
                <a:ext uri="{FF2B5EF4-FFF2-40B4-BE49-F238E27FC236}">
                  <a16:creationId xmlns:a16="http://schemas.microsoft.com/office/drawing/2014/main" id="{6761DB4C-74C7-0147-9FDE-AFE89FCFDCE9}"/>
                </a:ext>
              </a:extLst>
            </p:cNvPr>
            <p:cNvCxnSpPr/>
            <p:nvPr/>
          </p:nvCxnSpPr>
          <p:spPr>
            <a:xfrm rot="10800000">
              <a:off x="5572260" y="4212988"/>
              <a:ext cx="107161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64">
              <a:extLst>
                <a:ext uri="{FF2B5EF4-FFF2-40B4-BE49-F238E27FC236}">
                  <a16:creationId xmlns:a16="http://schemas.microsoft.com/office/drawing/2014/main" id="{0F4559AB-67A5-204B-A04D-C7DB5E358E98}"/>
                </a:ext>
              </a:extLst>
            </p:cNvPr>
            <p:cNvSpPr txBox="1">
              <a:spLocks noChangeArrowheads="1"/>
            </p:cNvSpPr>
            <p:nvPr/>
          </p:nvSpPr>
          <p:spPr bwMode="auto">
            <a:xfrm>
              <a:off x="6914911" y="3143248"/>
              <a:ext cx="17290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兴趣指数为</a:t>
              </a:r>
              <a:r>
                <a:rPr lang="en-US" altLang="zh-CN" i="0"/>
                <a:t>6</a:t>
              </a:r>
              <a:r>
                <a:rPr lang="zh-CN" altLang="en-US" i="0"/>
                <a:t>的男性的人数</a:t>
              </a:r>
            </a:p>
          </p:txBody>
        </p:sp>
        <p:sp>
          <p:nvSpPr>
            <p:cNvPr id="39" name="TextBox 65">
              <a:extLst>
                <a:ext uri="{FF2B5EF4-FFF2-40B4-BE49-F238E27FC236}">
                  <a16:creationId xmlns:a16="http://schemas.microsoft.com/office/drawing/2014/main" id="{0258E809-9D03-AD4C-83D6-4BBA73040097}"/>
                </a:ext>
              </a:extLst>
            </p:cNvPr>
            <p:cNvSpPr txBox="1">
              <a:spLocks noChangeArrowheads="1"/>
            </p:cNvSpPr>
            <p:nvPr/>
          </p:nvSpPr>
          <p:spPr bwMode="auto">
            <a:xfrm>
              <a:off x="6914911" y="3988362"/>
              <a:ext cx="17290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兴趣指数为</a:t>
              </a:r>
              <a:r>
                <a:rPr lang="en-US" altLang="zh-CN" i="0"/>
                <a:t>6</a:t>
              </a:r>
              <a:r>
                <a:rPr lang="zh-CN" altLang="en-US" i="0"/>
                <a:t>的女性的人数</a:t>
              </a:r>
            </a:p>
          </p:txBody>
        </p:sp>
      </p:grpSp>
      <p:sp>
        <p:nvSpPr>
          <p:cNvPr id="40" name="TextBox 38">
            <a:extLst>
              <a:ext uri="{FF2B5EF4-FFF2-40B4-BE49-F238E27FC236}">
                <a16:creationId xmlns:a16="http://schemas.microsoft.com/office/drawing/2014/main" id="{86504F47-B355-414C-9BB3-482CCE12378B}"/>
              </a:ext>
            </a:extLst>
          </p:cNvPr>
          <p:cNvSpPr txBox="1">
            <a:spLocks noChangeArrowheads="1"/>
          </p:cNvSpPr>
          <p:nvPr/>
        </p:nvSpPr>
        <p:spPr bwMode="auto">
          <a:xfrm>
            <a:off x="2772431" y="3853145"/>
            <a:ext cx="17859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dirty="0"/>
              <a:t>对大部分普通的游戏，在不同的人群中都会有重叠部分</a:t>
            </a:r>
          </a:p>
        </p:txBody>
      </p:sp>
    </p:spTree>
    <p:extLst>
      <p:ext uri="{BB962C8B-B14F-4D97-AF65-F5344CB8AC3E}">
        <p14:creationId xmlns:p14="http://schemas.microsoft.com/office/powerpoint/2010/main" val="401420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游戏的概念不是一份脱离游戏设备运行的条件声明，所有游戏设备都有功能和性能特点，它们定义了游戏的范围</a:t>
            </a:r>
          </a:p>
          <a:p>
            <a:pPr lvl="1"/>
            <a:r>
              <a:rPr kumimoji="1" lang="zh-CN" altLang="en-US" dirty="0"/>
              <a:t>家庭游戏机</a:t>
            </a:r>
          </a:p>
          <a:p>
            <a:pPr lvl="1"/>
            <a:r>
              <a:rPr kumimoji="1" lang="zh-CN" altLang="en-US" dirty="0"/>
              <a:t>个人计算机</a:t>
            </a:r>
          </a:p>
          <a:p>
            <a:pPr lvl="1"/>
            <a:r>
              <a:rPr kumimoji="1" lang="zh-CN" altLang="en-US" dirty="0"/>
              <a:t>掌上游戏机</a:t>
            </a:r>
          </a:p>
          <a:p>
            <a:pPr lvl="1"/>
            <a:r>
              <a:rPr kumimoji="1" lang="zh-CN" altLang="en-US" dirty="0"/>
              <a:t>手机和无线设备</a:t>
            </a:r>
          </a:p>
          <a:p>
            <a:pPr lvl="1"/>
            <a:r>
              <a:rPr kumimoji="1" lang="zh-CN" altLang="en-US" dirty="0"/>
              <a:t>其他设备</a:t>
            </a:r>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695231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家用游戏机</a:t>
            </a:r>
          </a:p>
          <a:p>
            <a:pPr lvl="1"/>
            <a:r>
              <a:rPr kumimoji="1" lang="zh-CN" altLang="en-US" dirty="0"/>
              <a:t>典型用法</a:t>
            </a:r>
          </a:p>
          <a:p>
            <a:pPr lvl="2"/>
            <a:r>
              <a:rPr kumimoji="1" lang="zh-CN" altLang="en-US" dirty="0"/>
              <a:t>放置在客厅或卧室，</a:t>
            </a:r>
          </a:p>
          <a:p>
            <a:pPr lvl="2"/>
            <a:r>
              <a:rPr kumimoji="1" lang="zh-CN" altLang="en-US" dirty="0"/>
              <a:t>玩家坐或站立着持有一个座位显示的</a:t>
            </a:r>
            <a:r>
              <a:rPr kumimoji="1" lang="en-US" altLang="zh-CN" dirty="0"/>
              <a:t>3</a:t>
            </a:r>
            <a:r>
              <a:rPr kumimoji="1" lang="zh-CN" altLang="en-US" dirty="0"/>
              <a:t>至</a:t>
            </a:r>
            <a:r>
              <a:rPr kumimoji="1" lang="en-US" altLang="zh-CN" dirty="0"/>
              <a:t>10</a:t>
            </a:r>
            <a:r>
              <a:rPr kumimoji="1" lang="zh-CN" altLang="en-US" dirty="0"/>
              <a:t>英尺的专用控制器而远离电视机，玩家需要从屏幕很远的地方观察细节或阅读小字。这意味着设计的游戏不能太复杂，图形应该简单、大胆。</a:t>
            </a:r>
          </a:p>
          <a:p>
            <a:pPr lvl="2"/>
            <a:r>
              <a:rPr kumimoji="1" lang="zh-CN" altLang="en-US" dirty="0"/>
              <a:t>所有玩家都观看同一个屏幕，控制台至少允许两个控制器，适合多玩家本地游戏</a:t>
            </a:r>
          </a:p>
          <a:p>
            <a:pPr lvl="2"/>
            <a:r>
              <a:rPr kumimoji="1" lang="zh-CN" altLang="en-US" dirty="0"/>
              <a:t>旨在针对专用的爱好者和儿童</a:t>
            </a:r>
            <a:r>
              <a:rPr kumimoji="1" lang="en-US" altLang="zh-CN" dirty="0"/>
              <a:t>——</a:t>
            </a:r>
            <a:r>
              <a:rPr kumimoji="1" lang="zh-CN" altLang="en-US" dirty="0"/>
              <a:t>准备花大量时间玩游戏的人</a:t>
            </a:r>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194541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家用游戏机</a:t>
            </a:r>
          </a:p>
          <a:p>
            <a:pPr lvl="1"/>
            <a:r>
              <a:rPr kumimoji="1" lang="zh-CN" altLang="en-US" dirty="0"/>
              <a:t>输入设备</a:t>
            </a:r>
          </a:p>
          <a:p>
            <a:pPr lvl="2"/>
            <a:r>
              <a:rPr kumimoji="1" lang="zh-CN" altLang="en-US" dirty="0"/>
              <a:t>控制器提供的控制方法和用户界面必须易于管理</a:t>
            </a:r>
          </a:p>
          <a:p>
            <a:pPr lvl="2"/>
            <a:r>
              <a:rPr kumimoji="1" lang="zh-CN" altLang="en-US" dirty="0"/>
              <a:t>每台机器附带一些标准的控制器，不需要做</a:t>
            </a:r>
            <a:r>
              <a:rPr kumimoji="1" lang="en" altLang="zh-CN" dirty="0"/>
              <a:t>PC</a:t>
            </a:r>
            <a:r>
              <a:rPr kumimoji="1" lang="zh-CN" altLang="en-US" dirty="0"/>
              <a:t>游戏有时需要的配置测试</a:t>
            </a:r>
          </a:p>
          <a:p>
            <a:pPr lvl="2"/>
            <a:r>
              <a:rPr kumimoji="1" lang="zh-CN" altLang="en-US" dirty="0"/>
              <a:t>硬件开发人员为控制台机器创建了品种非常多的输入设备</a:t>
            </a:r>
          </a:p>
          <a:p>
            <a:pPr lvl="3"/>
            <a:r>
              <a:rPr kumimoji="1" lang="zh-CN" altLang="en-US" dirty="0"/>
              <a:t>专向车轮、吉他、钓鱼竿</a:t>
            </a:r>
            <a:r>
              <a:rPr kumimoji="1" lang="en-US" altLang="zh-CN" dirty="0"/>
              <a:t>…</a:t>
            </a:r>
          </a:p>
          <a:p>
            <a:pPr lvl="3"/>
            <a:r>
              <a:rPr kumimoji="1" lang="en" altLang="zh-CN" dirty="0"/>
              <a:t>Wii</a:t>
            </a:r>
            <a:r>
              <a:rPr kumimoji="1" lang="zh-CN" altLang="en" dirty="0"/>
              <a:t>，</a:t>
            </a:r>
            <a:r>
              <a:rPr kumimoji="1" lang="en" altLang="zh-CN" dirty="0"/>
              <a:t>Kinect</a:t>
            </a:r>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061263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家用游戏机</a:t>
            </a:r>
          </a:p>
          <a:p>
            <a:pPr lvl="1"/>
            <a:r>
              <a:rPr kumimoji="1" lang="zh-CN" altLang="en-US" dirty="0"/>
              <a:t>业务考虑</a:t>
            </a:r>
          </a:p>
          <a:p>
            <a:pPr lvl="2"/>
            <a:r>
              <a:rPr kumimoji="1" lang="zh-CN" altLang="en-US" dirty="0"/>
              <a:t>图形显示硬件和个人计算机一样强大，但中央处理单元比较慢，</a:t>
            </a:r>
            <a:r>
              <a:rPr kumimoji="1" lang="en" altLang="zh-CN" dirty="0"/>
              <a:t>RAM</a:t>
            </a:r>
            <a:r>
              <a:rPr kumimoji="1" lang="zh-CN" altLang="en-US" dirty="0"/>
              <a:t>比较小，进行编程更难。但低廉的价格和易于维护的性能使得更加普及</a:t>
            </a:r>
          </a:p>
          <a:p>
            <a:pPr lvl="2"/>
            <a:r>
              <a:rPr kumimoji="1" lang="zh-CN" altLang="en-US" dirty="0"/>
              <a:t>制造商不会随便让其他人基于自己的产品来设计游戏，必须有许可证</a:t>
            </a:r>
          </a:p>
          <a:p>
            <a:pPr lvl="2"/>
            <a:r>
              <a:rPr kumimoji="1" lang="zh-CN" altLang="en-US" dirty="0"/>
              <a:t>控制器内部工作是商业机密，需要签保密协议，购买开发工具包，更难获得帮助</a:t>
            </a:r>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11797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个人计算机</a:t>
            </a:r>
          </a:p>
          <a:p>
            <a:pPr lvl="1"/>
            <a:r>
              <a:rPr kumimoji="1" lang="zh-CN" altLang="en-US" dirty="0"/>
              <a:t>典型用法</a:t>
            </a:r>
          </a:p>
          <a:p>
            <a:pPr lvl="2"/>
            <a:r>
              <a:rPr kumimoji="1" lang="zh-CN" altLang="en-US" dirty="0"/>
              <a:t>放在远离公共场所的起居空间的计算机桌上。玩家有键盘、鼠标、操纵杆等，坐在距离高分辨率显示器</a:t>
            </a:r>
            <a:r>
              <a:rPr kumimoji="1" lang="en-US" altLang="zh-CN" dirty="0"/>
              <a:t>12-18</a:t>
            </a:r>
            <a:r>
              <a:rPr kumimoji="1" lang="zh-CN" altLang="en-US" dirty="0"/>
              <a:t>英寸的地方。可以有微妙的细节化图形，允许精确点击和更复杂的用户界面，允许玩家方便地输入文本</a:t>
            </a:r>
          </a:p>
          <a:p>
            <a:pPr lvl="2"/>
            <a:r>
              <a:rPr kumimoji="1" lang="zh-CN" altLang="en-US" dirty="0"/>
              <a:t>玩家接近屏幕可以创造身临其境的体验，甚至可以添加额外的左右屏幕来显示一部分游戏世界以及周边视角，可以帮助他们更好地看到赛车游戏和在线多人游戏中战斗的对数，有助于沉浸在游戏世界</a:t>
            </a:r>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696233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个人计算机</a:t>
            </a:r>
          </a:p>
          <a:p>
            <a:pPr lvl="1"/>
            <a:r>
              <a:rPr kumimoji="1" lang="zh-CN" altLang="en-US" dirty="0"/>
              <a:t>输入设备</a:t>
            </a:r>
          </a:p>
          <a:p>
            <a:pPr lvl="2"/>
            <a:r>
              <a:rPr kumimoji="1" lang="zh-CN" altLang="en-US" dirty="0"/>
              <a:t>鼠标和键盘是</a:t>
            </a:r>
            <a:r>
              <a:rPr kumimoji="1" lang="en" altLang="zh-CN" dirty="0"/>
              <a:t>PC</a:t>
            </a:r>
            <a:r>
              <a:rPr kumimoji="1" lang="zh-CN" altLang="en-US" dirty="0"/>
              <a:t>和笔记本计算机独有的设备</a:t>
            </a:r>
          </a:p>
          <a:p>
            <a:pPr lvl="2"/>
            <a:r>
              <a:rPr kumimoji="1" lang="zh-CN" altLang="en-US" dirty="0"/>
              <a:t>键盘支持更复杂的用户界面，从而制作出更复杂的计算机角色扮演游戏</a:t>
            </a:r>
          </a:p>
          <a:p>
            <a:pPr lvl="2"/>
            <a:r>
              <a:rPr kumimoji="1" lang="zh-CN" altLang="en-US" dirty="0"/>
              <a:t>键盘使玩家方便地输入文本并通过网络向其他玩家发送信息</a:t>
            </a:r>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91163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个人计算机</a:t>
            </a:r>
          </a:p>
          <a:p>
            <a:pPr lvl="1"/>
            <a:r>
              <a:rPr kumimoji="1" lang="zh-CN" altLang="en-US" dirty="0"/>
              <a:t>业务考虑</a:t>
            </a:r>
          </a:p>
          <a:p>
            <a:pPr lvl="2"/>
            <a:r>
              <a:rPr kumimoji="1" lang="zh-CN" altLang="en-US" dirty="0"/>
              <a:t>优势是任何人都可以进行编程，不必得到制造商的许可或购买昂贵的开发站</a:t>
            </a:r>
          </a:p>
          <a:p>
            <a:pPr lvl="2"/>
            <a:r>
              <a:rPr kumimoji="1" lang="zh-CN" altLang="en-US" dirty="0"/>
              <a:t>瓶颈是没有两台计算机是完全一样的，配置因人而异，早期对程序员是个噩梦。随着</a:t>
            </a:r>
            <a:r>
              <a:rPr kumimoji="1" lang="en" altLang="zh-CN" dirty="0"/>
              <a:t>Windows</a:t>
            </a:r>
            <a:r>
              <a:rPr kumimoji="1" lang="zh-CN" altLang="en-US" dirty="0"/>
              <a:t>和</a:t>
            </a:r>
            <a:r>
              <a:rPr kumimoji="1" lang="en" altLang="zh-CN" dirty="0"/>
              <a:t>Macintosh</a:t>
            </a:r>
            <a:r>
              <a:rPr kumimoji="1" lang="zh-CN" altLang="en-US" dirty="0"/>
              <a:t>操作系统以及</a:t>
            </a:r>
            <a:r>
              <a:rPr kumimoji="1" lang="en" altLang="zh-CN" dirty="0"/>
              <a:t>Unity</a:t>
            </a:r>
            <a:r>
              <a:rPr kumimoji="1" lang="zh-CN" altLang="en-US" dirty="0"/>
              <a:t>等中间件解决方案将程序和硬件隔离解决了许多问题</a:t>
            </a:r>
          </a:p>
          <a:p>
            <a:pPr lvl="2"/>
            <a:r>
              <a:rPr kumimoji="1" lang="zh-CN" altLang="en-US" dirty="0"/>
              <a:t>可以分为两种常见但完全不同的类型</a:t>
            </a:r>
          </a:p>
          <a:p>
            <a:pPr lvl="3"/>
            <a:r>
              <a:rPr kumimoji="1" lang="zh-CN" altLang="en-US" dirty="0"/>
              <a:t>独立游戏</a:t>
            </a:r>
          </a:p>
          <a:p>
            <a:pPr lvl="4"/>
            <a:r>
              <a:rPr kumimoji="1" lang="zh-CN" altLang="en-US" dirty="0"/>
              <a:t>像其他程序一样安装、可以使用</a:t>
            </a:r>
            <a:r>
              <a:rPr kumimoji="1" lang="en" altLang="zh-CN" dirty="0"/>
              <a:t>PC</a:t>
            </a:r>
            <a:r>
              <a:rPr kumimoji="1" lang="zh-CN" altLang="en-US" dirty="0"/>
              <a:t>全部功能</a:t>
            </a:r>
          </a:p>
          <a:p>
            <a:pPr lvl="3"/>
            <a:r>
              <a:rPr kumimoji="1" lang="zh-CN" altLang="en-US" dirty="0"/>
              <a:t>网页游戏</a:t>
            </a:r>
          </a:p>
          <a:p>
            <a:pPr lvl="4"/>
            <a:r>
              <a:rPr kumimoji="1" lang="zh-CN" altLang="en-US" dirty="0"/>
              <a:t>在浏览器运行，与硬件有些隔离</a:t>
            </a:r>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214051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便携设备</a:t>
            </a:r>
          </a:p>
          <a:p>
            <a:pPr lvl="1"/>
            <a:r>
              <a:rPr kumimoji="1" lang="zh-CN" altLang="en-US" dirty="0"/>
              <a:t>典型用法</a:t>
            </a:r>
          </a:p>
          <a:p>
            <a:pPr lvl="2"/>
            <a:r>
              <a:rPr kumimoji="1" lang="zh-CN" altLang="en-US" dirty="0"/>
              <a:t>可以由一个人携带和使用，尺寸从移动电话到平板电脑</a:t>
            </a:r>
          </a:p>
          <a:p>
            <a:pPr lvl="2"/>
            <a:r>
              <a:rPr kumimoji="1" lang="zh-CN" altLang="en-US" dirty="0"/>
              <a:t>用户的眼睛闭任何其他设备距离屏幕都近，屏幕尺寸受限。每个设备的制造和型号不同，屏幕分辨率也不一样。界面必须非常简单和清晰、甚至比大电视上的控制台游戏更简单</a:t>
            </a:r>
          </a:p>
          <a:p>
            <a:pPr lvl="2"/>
            <a:r>
              <a:rPr kumimoji="1" lang="zh-CN" altLang="en-US" dirty="0"/>
              <a:t>因为经常在公共场合使用，游戏必须包括关闭声音的方式</a:t>
            </a:r>
          </a:p>
          <a:p>
            <a:pPr lvl="2"/>
            <a:r>
              <a:rPr kumimoji="1" lang="zh-CN" altLang="en-US" dirty="0"/>
              <a:t>电池寿命会影响使用，不能指望玩家长时间玩游戏，而无法再其他机器上保存。任何时候都可能接听电话或关闭设备。零售销售为主</a:t>
            </a:r>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4018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计算机游戏简介</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57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便携设备</a:t>
            </a:r>
          </a:p>
          <a:p>
            <a:pPr lvl="1"/>
            <a:r>
              <a:rPr kumimoji="1" lang="zh-CN" altLang="en-US" dirty="0"/>
              <a:t>手机和无线设备</a:t>
            </a:r>
          </a:p>
          <a:p>
            <a:pPr lvl="2"/>
            <a:r>
              <a:rPr kumimoji="1" lang="zh-CN" altLang="en-US" dirty="0"/>
              <a:t>有足够的计算能力来玩画面优质的游戏。缺乏统一的标准，不同的手机屏幕有不同尺寸和颜色深度、处理器和操作系统也不一样，按钮布局也非标准</a:t>
            </a:r>
          </a:p>
          <a:p>
            <a:pPr lvl="2"/>
            <a:r>
              <a:rPr kumimoji="1" lang="zh-CN" altLang="en-US" dirty="0"/>
              <a:t>以多种不同方式销售游戏</a:t>
            </a:r>
          </a:p>
          <a:p>
            <a:pPr lvl="3"/>
            <a:r>
              <a:rPr kumimoji="1" lang="zh-CN" altLang="en-US" dirty="0"/>
              <a:t>固定费用、时间订阅、免费、应用内购买</a:t>
            </a:r>
          </a:p>
          <a:p>
            <a:pPr lvl="2"/>
            <a:r>
              <a:rPr kumimoji="1" lang="zh-CN" altLang="en-US" dirty="0"/>
              <a:t>不需要许可证，但可能需要通过</a:t>
            </a:r>
            <a:r>
              <a:rPr kumimoji="1" lang="en" altLang="zh-CN" dirty="0"/>
              <a:t>App Store</a:t>
            </a:r>
            <a:r>
              <a:rPr kumimoji="1" lang="zh-CN" altLang="en-US" dirty="0"/>
              <a:t>之类的渠道分发，对其内容进行控制</a:t>
            </a:r>
          </a:p>
          <a:p>
            <a:pPr lvl="1"/>
            <a:endParaRPr kumimoji="1" lang="zh-CN" altLang="en-US" dirty="0"/>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730496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便携设备</a:t>
            </a:r>
          </a:p>
          <a:p>
            <a:pPr lvl="1"/>
            <a:r>
              <a:rPr kumimoji="1" lang="zh-CN" altLang="en-US" dirty="0"/>
              <a:t>专用游戏手持设备</a:t>
            </a:r>
          </a:p>
          <a:p>
            <a:pPr lvl="2"/>
            <a:r>
              <a:rPr kumimoji="1" lang="zh-CN" altLang="en-US" dirty="0"/>
              <a:t>最便宜的会提供一组固定的内置游戏，更通用的手持机接受存储在盒式磁带上的游戏，</a:t>
            </a:r>
            <a:r>
              <a:rPr kumimoji="1" lang="en" altLang="zh-CN" dirty="0"/>
              <a:t>PSP</a:t>
            </a:r>
            <a:r>
              <a:rPr kumimoji="1" lang="zh-CN" altLang="en-US" dirty="0"/>
              <a:t>支持小光盘</a:t>
            </a:r>
          </a:p>
          <a:p>
            <a:pPr lvl="2"/>
            <a:r>
              <a:rPr kumimoji="1" lang="zh-CN" altLang="en-US" dirty="0"/>
              <a:t>手持游戏市场有着不错的潜在利润，但能否创造出一个盈利的游戏是考研你作为一个设计师的技能。随着存储空间的减少，你必须依靠游戏玩法，而不是内容来提供娱乐。人们玩这些游戏的正常方式是一次只有几分钟，而不是一个小时，可能在任意时候被中断。必须得到许可证。</a:t>
            </a:r>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796972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其他设备</a:t>
            </a:r>
          </a:p>
          <a:p>
            <a:pPr lvl="1"/>
            <a:r>
              <a:rPr kumimoji="1" lang="zh-CN" altLang="en-US" dirty="0"/>
              <a:t>航空公司在座位上安装电子有游戏，针对儿童或休闲市场</a:t>
            </a:r>
          </a:p>
          <a:p>
            <a:pPr lvl="1"/>
            <a:r>
              <a:rPr kumimoji="1" lang="zh-CN" altLang="en-US" dirty="0"/>
              <a:t>视频赌博机，严格监管，不会单独卖给消费者</a:t>
            </a:r>
          </a:p>
          <a:p>
            <a:pPr lvl="1"/>
            <a:r>
              <a:rPr kumimoji="1" lang="zh-CN" altLang="en-US" dirty="0"/>
              <a:t>街机</a:t>
            </a:r>
          </a:p>
          <a:p>
            <a:pPr lvl="1"/>
            <a:r>
              <a:rPr kumimoji="1" lang="zh-CN" altLang="en-US" dirty="0"/>
              <a:t>大型基于位置的娱乐系统</a:t>
            </a:r>
          </a:p>
          <a:p>
            <a:pPr lvl="2"/>
            <a:r>
              <a:rPr kumimoji="1" lang="zh-CN" altLang="en-US" dirty="0"/>
              <a:t>主题公园的驾驶模拟器等</a:t>
            </a:r>
          </a:p>
          <a:p>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024701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5</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游戏类别</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044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游戏分类的作用</a:t>
            </a:r>
          </a:p>
          <a:p>
            <a:r>
              <a:rPr kumimoji="1" lang="zh-CN" altLang="en-US" dirty="0"/>
              <a:t>角色扮演游戏</a:t>
            </a:r>
          </a:p>
          <a:p>
            <a:r>
              <a:rPr kumimoji="1" lang="zh-CN" altLang="en-US" dirty="0"/>
              <a:t>体育游戏</a:t>
            </a:r>
          </a:p>
          <a:p>
            <a:r>
              <a:rPr kumimoji="1" lang="zh-CN" altLang="en-US" dirty="0"/>
              <a:t>交通工具模拟游戏</a:t>
            </a:r>
          </a:p>
          <a:p>
            <a:r>
              <a:rPr kumimoji="1" lang="zh-CN" altLang="en-US" dirty="0"/>
              <a:t>建设和管理模拟游戏</a:t>
            </a:r>
          </a:p>
          <a:p>
            <a:r>
              <a:rPr kumimoji="1" lang="zh-CN" altLang="en-US" dirty="0"/>
              <a:t>冒险游戏</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1433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游戏分类的作用</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弥补技术上的局限性</a:t>
            </a:r>
          </a:p>
          <a:p>
            <a:pPr lvl="1"/>
            <a:r>
              <a:rPr kumimoji="1" lang="zh-CN" altLang="en-US" dirty="0"/>
              <a:t>从特定视角界定可实现的游戏主题和范围</a:t>
            </a:r>
          </a:p>
          <a:p>
            <a:r>
              <a:rPr kumimoji="1" lang="zh-CN" altLang="en-US" dirty="0"/>
              <a:t>划分玩家群，锁定特定群体</a:t>
            </a:r>
          </a:p>
          <a:p>
            <a:pPr lvl="1"/>
            <a:r>
              <a:rPr kumimoji="1" lang="zh-CN" altLang="en-US" dirty="0"/>
              <a:t>使玩家群划分更为明确合理</a:t>
            </a:r>
          </a:p>
          <a:p>
            <a:r>
              <a:rPr kumimoji="1" lang="zh-CN" altLang="en-US" dirty="0"/>
              <a:t>使玩家更容易掌握新游戏，更容易上手</a:t>
            </a:r>
          </a:p>
          <a:p>
            <a:pPr lvl="1"/>
            <a:r>
              <a:rPr kumimoji="1" lang="zh-CN" altLang="en-US" dirty="0"/>
              <a:t>操作模式具有共性</a:t>
            </a:r>
          </a:p>
          <a:p>
            <a:r>
              <a:rPr kumimoji="1" lang="zh-CN" altLang="en-US" dirty="0"/>
              <a:t>社会的影响和影响社会</a:t>
            </a:r>
          </a:p>
          <a:p>
            <a:pPr lvl="1"/>
            <a:r>
              <a:rPr kumimoji="1" lang="zh-CN" altLang="en-US" dirty="0"/>
              <a:t>起伏与社会生活相关，影响社会思潮</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683015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角色扮演游戏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玩家控制一个或者多个角色，典型地由玩家设计，并引导它们通过一系列由计算机管理的探求</a:t>
            </a:r>
            <a:endParaRPr kumimoji="1" lang="en-US" altLang="zh-CN" dirty="0"/>
          </a:p>
          <a:p>
            <a:r>
              <a:rPr kumimoji="1" lang="zh-CN" altLang="en-US" dirty="0"/>
              <a:t>胜利就是完成这些探求</a:t>
            </a:r>
            <a:endParaRPr kumimoji="1" lang="en-US" altLang="zh-CN" dirty="0"/>
          </a:p>
          <a:p>
            <a:r>
              <a:rPr kumimoji="1" lang="zh-CN" altLang="en-US" dirty="0"/>
              <a:t>角色在能量和能力方面的成长也是这种类别的一个特征</a:t>
            </a:r>
            <a:endParaRPr kumimoji="1" lang="en-US" altLang="zh-CN" dirty="0"/>
          </a:p>
          <a:p>
            <a:r>
              <a:rPr kumimoji="1" lang="zh-CN" altLang="en-US" dirty="0"/>
              <a:t>典型的挑战包括策略战斗、后勤、经济增长、探索和谜题解决</a:t>
            </a:r>
            <a:endParaRPr kumimoji="1" lang="en-US" altLang="zh-CN" dirty="0"/>
          </a:p>
          <a:p>
            <a:r>
              <a:rPr kumimoji="1" lang="zh-CN" altLang="en-US" dirty="0"/>
              <a:t>除了在</a:t>
            </a:r>
            <a:r>
              <a:rPr kumimoji="1" lang="en" altLang="zh-CN" dirty="0"/>
              <a:t>RPG-</a:t>
            </a:r>
            <a:r>
              <a:rPr kumimoji="1" lang="zh-CN" altLang="en-US" dirty="0"/>
              <a:t>动作混合类别中，其他</a:t>
            </a:r>
            <a:r>
              <a:rPr kumimoji="1" lang="en" altLang="zh-CN" dirty="0"/>
              <a:t>RPG</a:t>
            </a:r>
            <a:r>
              <a:rPr kumimoji="1" lang="zh-CN" altLang="en-US" dirty="0"/>
              <a:t>很少出现物理协调性挑战</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805535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体育游戏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模拟了真实或虚拟体育运动的某些方面</a:t>
            </a:r>
            <a:endParaRPr kumimoji="1" lang="en-US" altLang="zh-CN" dirty="0"/>
          </a:p>
          <a:p>
            <a:pPr lvl="1"/>
            <a:r>
              <a:rPr kumimoji="1" lang="zh-CN" altLang="en-US" dirty="0"/>
              <a:t>或是在比赛中进行，或是团队管理和职业管理，或是两者都有</a:t>
            </a:r>
            <a:endParaRPr kumimoji="1" lang="en-US" altLang="zh-CN" dirty="0"/>
          </a:p>
          <a:p>
            <a:r>
              <a:rPr kumimoji="1" lang="zh-CN" altLang="en-US" dirty="0"/>
              <a:t>比赛利用了身体上和战略上的挑战</a:t>
            </a:r>
            <a:endParaRPr kumimoji="1" lang="en-US" altLang="zh-CN" dirty="0"/>
          </a:p>
          <a:p>
            <a:r>
              <a:rPr kumimoji="1" lang="zh-CN" altLang="en-US" dirty="0"/>
              <a:t>管理上的挑战主要是经济上的</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7998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交通工具模拟游戏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创造了驾驶一种交通工具的体验</a:t>
            </a:r>
            <a:endParaRPr kumimoji="1" lang="en-US" altLang="zh-CN" dirty="0"/>
          </a:p>
          <a:p>
            <a:r>
              <a:rPr kumimoji="1" lang="zh-CN" altLang="en-US" dirty="0"/>
              <a:t>包含几种环境和游戏机制，可以在空中，在地上，在水上或者在太空里</a:t>
            </a:r>
            <a:endParaRPr kumimoji="1" lang="en-US" altLang="zh-CN" dirty="0"/>
          </a:p>
          <a:p>
            <a:r>
              <a:rPr kumimoji="1" lang="zh-CN" altLang="en-US" dirty="0"/>
              <a:t>可以是和其他玩家或人工智能对手进行竞争，也可以包含探索或简单地使用交通工具的体验</a:t>
            </a:r>
            <a:endParaRPr kumimoji="1" lang="en-US" altLang="zh-CN" dirty="0"/>
          </a:p>
          <a:p>
            <a:r>
              <a:rPr kumimoji="1" lang="zh-CN" altLang="en-US" dirty="0"/>
              <a:t>玩家寻找一种和真正驾驶、飞行或者控制其他交通工具一样的感觉</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37716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建设和管理模拟游戏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建设和管理模拟游戏是关于过程的游戏</a:t>
            </a:r>
            <a:endParaRPr kumimoji="1" lang="en-US" altLang="zh-CN" dirty="0"/>
          </a:p>
          <a:p>
            <a:pPr lvl="1"/>
            <a:r>
              <a:rPr kumimoji="1" lang="zh-CN" altLang="en-US" dirty="0"/>
              <a:t>玩家的目标不是打败敌人，而是在正在进行的程序环境内创造一些东西</a:t>
            </a:r>
          </a:p>
          <a:p>
            <a:r>
              <a:rPr kumimoji="1" lang="zh-CN" altLang="en-US" dirty="0"/>
              <a:t>建设和管理模拟游戏的挑战主要是经济上的，与发展有关</a:t>
            </a:r>
            <a:endParaRPr kumimoji="1" lang="en-US" altLang="zh-CN" dirty="0"/>
          </a:p>
          <a:p>
            <a:pPr lvl="1"/>
            <a:r>
              <a:rPr kumimoji="1" lang="zh-CN" altLang="en-US" dirty="0"/>
              <a:t>建设活动是任何</a:t>
            </a:r>
            <a:r>
              <a:rPr kumimoji="1" lang="en" altLang="zh-CN" dirty="0"/>
              <a:t>CMS</a:t>
            </a:r>
            <a:r>
              <a:rPr kumimoji="1" lang="zh-CN" altLang="en-US" dirty="0"/>
              <a:t>的必要元素。也可能会有模式识别和探究</a:t>
            </a:r>
            <a:endParaRPr kumimoji="1" lang="en-US" altLang="zh-CN" dirty="0"/>
          </a:p>
          <a:p>
            <a:pPr lvl="1"/>
            <a:r>
              <a:rPr kumimoji="1" lang="en" altLang="zh-CN" dirty="0"/>
              <a:t>CMS</a:t>
            </a:r>
            <a:r>
              <a:rPr kumimoji="1" lang="zh-CN" altLang="en-US" dirty="0"/>
              <a:t>避免身体协调的挑战和冲突挑战，除非是和其他类别游戏的混合体</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25407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什么是游戏</a:t>
            </a:r>
          </a:p>
          <a:p>
            <a:r>
              <a:rPr kumimoji="1" lang="zh-CN" altLang="en-US" dirty="0"/>
              <a:t>计算机游戏的分类</a:t>
            </a:r>
          </a:p>
          <a:p>
            <a:r>
              <a:rPr kumimoji="1" lang="zh-CN" altLang="en-US" dirty="0"/>
              <a:t>计算机游戏的开发过程</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691753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冒险游戏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关于一个玩家控制的主角的互动故事</a:t>
            </a:r>
            <a:endParaRPr kumimoji="1" lang="en-US" altLang="zh-CN" dirty="0"/>
          </a:p>
          <a:p>
            <a:r>
              <a:rPr kumimoji="1" lang="zh-CN" altLang="en-US" dirty="0"/>
              <a:t>故事叙述和探索是游戏的两个关键元素</a:t>
            </a:r>
            <a:endParaRPr kumimoji="1" lang="en-US" altLang="zh-CN" dirty="0"/>
          </a:p>
          <a:p>
            <a:r>
              <a:rPr kumimoji="1" lang="zh-CN" altLang="en-US" dirty="0"/>
              <a:t>解谜和概念的挑战占了游戏可玩性的一大部分</a:t>
            </a:r>
            <a:endParaRPr kumimoji="1" lang="en-US" altLang="zh-CN" dirty="0"/>
          </a:p>
          <a:p>
            <a:r>
              <a:rPr kumimoji="1" lang="zh-CN" altLang="en-US" dirty="0"/>
              <a:t>战斗、经济管理和动作挑战被减少了或者根本不存在</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969590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6</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游戏世界</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066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了解游戏世界的各个方面</a:t>
            </a:r>
          </a:p>
          <a:p>
            <a:r>
              <a:rPr kumimoji="1" lang="zh-CN" altLang="en-US" dirty="0"/>
              <a:t>定义游戏世界的物理模型</a:t>
            </a:r>
          </a:p>
          <a:p>
            <a:r>
              <a:rPr kumimoji="1" lang="zh-CN" altLang="en-US" dirty="0"/>
              <a:t>理解游戏时间和现实时间的关系</a:t>
            </a:r>
          </a:p>
          <a:p>
            <a:r>
              <a:rPr kumimoji="1" lang="zh-CN" altLang="en-US" dirty="0"/>
              <a:t>了解影响游戏者情感的一些技术</a:t>
            </a:r>
          </a:p>
          <a:p>
            <a:r>
              <a:rPr kumimoji="1" lang="zh-CN" altLang="en-US" dirty="0"/>
              <a:t>理解游戏世界和现实世界道德准则的区别</a:t>
            </a:r>
          </a:p>
          <a:p>
            <a:r>
              <a:rPr kumimoji="1" lang="zh-CN" altLang="en-US" dirty="0"/>
              <a:t>理解现实主义应用于游戏的多维本质</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430226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什么是游戏世界</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模拟的世界、想象的地方、游戏事件发生的地方</a:t>
            </a:r>
          </a:p>
          <a:p>
            <a:r>
              <a:rPr kumimoji="1" lang="zh-CN" altLang="en-US" dirty="0">
                <a:solidFill>
                  <a:schemeClr val="accent2"/>
                </a:solidFill>
              </a:rPr>
              <a:t>不是所有的游戏都有游戏世界</a:t>
            </a:r>
          </a:p>
          <a:p>
            <a:pPr lvl="1"/>
            <a:r>
              <a:rPr kumimoji="1" lang="zh-CN" altLang="en-US" dirty="0"/>
              <a:t>踢足球</a:t>
            </a:r>
          </a:p>
          <a:p>
            <a:pPr lvl="1"/>
            <a:r>
              <a:rPr kumimoji="1" lang="zh-CN" altLang="en-US" dirty="0"/>
              <a:t>抽象游戏</a:t>
            </a:r>
          </a:p>
          <a:p>
            <a:r>
              <a:rPr kumimoji="1" lang="zh-CN" altLang="en-US" dirty="0"/>
              <a:t>视频游戏里的游戏世界通常是通过图片和声音来展示的，不是所有的游戏世界都有一个视频或音频的创作</a:t>
            </a:r>
          </a:p>
          <a:p>
            <a:pPr lvl="1"/>
            <a:r>
              <a:rPr kumimoji="1" lang="zh-CN" altLang="en-US" dirty="0"/>
              <a:t>文本冒险游戏</a:t>
            </a:r>
          </a:p>
          <a:p>
            <a:r>
              <a:rPr kumimoji="1" lang="zh-CN" altLang="en-US" dirty="0"/>
              <a:t>游戏世界可以有一种文化、一种美学、一套道德观</a:t>
            </a:r>
            <a:r>
              <a:rPr kumimoji="1" lang="en-US" altLang="zh-CN" dirty="0"/>
              <a:t>…</a:t>
            </a:r>
          </a:p>
          <a:p>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968812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游戏世界是用很多属性来定义的</a:t>
            </a:r>
            <a:endParaRPr kumimoji="1" lang="en-US" altLang="zh-CN" dirty="0"/>
          </a:p>
          <a:p>
            <a:pPr lvl="1"/>
            <a:r>
              <a:rPr kumimoji="1" lang="zh-CN" altLang="en-US" dirty="0"/>
              <a:t>有的是数量方面的，可以用数值来表示，比如游戏世界的大小</a:t>
            </a:r>
            <a:endParaRPr kumimoji="1" lang="en-US" altLang="zh-CN" dirty="0"/>
          </a:p>
          <a:p>
            <a:pPr lvl="1"/>
            <a:r>
              <a:rPr kumimoji="1" lang="zh-CN" altLang="en-US" dirty="0"/>
              <a:t>有的是品质方面的，只能用文字来描述，比如游戏世界的气氛</a:t>
            </a:r>
            <a:endParaRPr kumimoji="1" lang="en-US" altLang="zh-CN" dirty="0"/>
          </a:p>
          <a:p>
            <a:r>
              <a:rPr kumimoji="1" lang="zh-CN" altLang="en-US" dirty="0"/>
              <a:t>一定的属性又是相互联系的，我们把这些相互联系的属性叫做游戏世界的维度</a:t>
            </a:r>
          </a:p>
          <a:p>
            <a:endParaRPr kumimoji="1" lang="zh-CN" altLang="en-US" dirty="0"/>
          </a:p>
          <a:p>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89822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物理维度</a:t>
            </a:r>
          </a:p>
          <a:p>
            <a:pPr lvl="1"/>
            <a:r>
              <a:rPr kumimoji="1" lang="zh-CN" altLang="en-US" dirty="0"/>
              <a:t>界限</a:t>
            </a:r>
          </a:p>
          <a:p>
            <a:pPr lvl="2"/>
            <a:r>
              <a:rPr kumimoji="1" lang="zh-CN" altLang="en-US" dirty="0"/>
              <a:t>计算机游戏常常试图掩盖或者淡化游戏世界的界限，以此来维持玩家的兴趣</a:t>
            </a:r>
          </a:p>
          <a:p>
            <a:pPr lvl="3"/>
            <a:r>
              <a:rPr kumimoji="1" lang="zh-CN" altLang="en-US" dirty="0"/>
              <a:t>有的情况下，游戏世界的边界时自然产生的，我们不用去掩盖或者解释</a:t>
            </a:r>
          </a:p>
          <a:p>
            <a:pPr lvl="4"/>
            <a:r>
              <a:rPr kumimoji="1" lang="zh-CN" altLang="en-US" dirty="0"/>
              <a:t>运动游戏：只发生在体育馆或竞技场</a:t>
            </a:r>
          </a:p>
          <a:p>
            <a:pPr lvl="3"/>
            <a:r>
              <a:rPr kumimoji="1" lang="zh-CN" altLang="en-US" dirty="0"/>
              <a:t>把一个游戏设置在地下或者室内，为游戏世界创造了自然的界限</a:t>
            </a:r>
          </a:p>
          <a:p>
            <a:pPr lvl="3"/>
            <a:r>
              <a:rPr kumimoji="1" lang="zh-CN" altLang="en-US" dirty="0"/>
              <a:t>当游戏移到户外时，问题就产生了。在户外，玩家都期待大的、开阔的空间，没有明显的边界限制</a:t>
            </a:r>
          </a:p>
          <a:p>
            <a:pPr lvl="4"/>
            <a:r>
              <a:rPr kumimoji="1" lang="zh-CN" altLang="en-US" dirty="0"/>
              <a:t>可把游戏设置在岛上，被水或者其他不可穿越的地形环绕：高山、沼泽、沙漠。这样就建立了一个既可靠又可以再视觉上区分的空间边缘</a:t>
            </a:r>
          </a:p>
          <a:p>
            <a:pPr lvl="3"/>
            <a:r>
              <a:rPr kumimoji="1" lang="zh-CN" altLang="en-US" dirty="0"/>
              <a:t>在飞行模拟游戏里，设置世界界限遇到了更大的问题，没有东西阻止飞机飞到游戏世界的边界，玩家可以清楚地看到前面什么也没有</a:t>
            </a:r>
          </a:p>
          <a:p>
            <a:pPr lvl="4"/>
            <a:r>
              <a:rPr kumimoji="1" lang="zh-CN" altLang="en-US" dirty="0"/>
              <a:t>允许平面世界在上、下两侧围绕起来</a:t>
            </a:r>
          </a:p>
          <a:p>
            <a:pPr lvl="1"/>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60494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时间维度</a:t>
            </a:r>
          </a:p>
          <a:p>
            <a:pPr lvl="1"/>
            <a:r>
              <a:rPr kumimoji="1" lang="zh-CN" altLang="en-US" dirty="0"/>
              <a:t>可变的时间</a:t>
            </a:r>
          </a:p>
          <a:p>
            <a:pPr lvl="2"/>
            <a:r>
              <a:rPr kumimoji="1" lang="zh-CN" altLang="en-US" dirty="0"/>
              <a:t>游戏的时间会跳跃，以省略掉那些没有有趣事情发生的时间</a:t>
            </a:r>
          </a:p>
          <a:p>
            <a:pPr lvl="2"/>
            <a:r>
              <a:rPr kumimoji="1" lang="zh-CN" altLang="en-US" dirty="0"/>
              <a:t>战争游戏里不考虑夜间或者要求士兵休息</a:t>
            </a:r>
          </a:p>
          <a:p>
            <a:pPr lvl="2"/>
            <a:r>
              <a:rPr kumimoji="1" lang="en-US" altLang="zh-CN" dirty="0"/>
              <a:t>&lt;</a:t>
            </a:r>
            <a:r>
              <a:rPr kumimoji="1" lang="en" altLang="zh-CN" dirty="0"/>
              <a:t>The Sims&gt;</a:t>
            </a:r>
            <a:r>
              <a:rPr kumimoji="1" lang="zh-CN" altLang="en-US" dirty="0"/>
              <a:t>在人物都睡着的时候，游戏大幅加速</a:t>
            </a:r>
          </a:p>
          <a:p>
            <a:pPr lvl="1"/>
            <a:r>
              <a:rPr kumimoji="1" lang="zh-CN" altLang="en-US" dirty="0"/>
              <a:t>反常的时间</a:t>
            </a:r>
          </a:p>
          <a:p>
            <a:pPr lvl="2"/>
            <a:r>
              <a:rPr kumimoji="1" lang="zh-CN" altLang="en-US" dirty="0"/>
              <a:t>在游戏的不同部分好像有不同的时间速度</a:t>
            </a:r>
          </a:p>
          <a:p>
            <a:pPr lvl="3"/>
            <a:r>
              <a:rPr kumimoji="1" lang="en-US" altLang="zh-CN" dirty="0"/>
              <a:t>&lt;</a:t>
            </a:r>
            <a:r>
              <a:rPr kumimoji="1" lang="en" altLang="zh-CN" dirty="0"/>
              <a:t>The Settlers III&gt;</a:t>
            </a:r>
            <a:r>
              <a:rPr kumimoji="1" lang="zh-CN" altLang="en-US" dirty="0"/>
              <a:t>小树苗长成正常尺寸和铸铁车间融化四五条铁块的时间差不多</a:t>
            </a:r>
          </a:p>
          <a:p>
            <a:pPr lvl="3"/>
            <a:r>
              <a:rPr kumimoji="1" lang="en-US" altLang="zh-CN" dirty="0"/>
              <a:t>&lt;</a:t>
            </a:r>
            <a:r>
              <a:rPr kumimoji="1" lang="en" altLang="zh-CN" dirty="0"/>
              <a:t>Age of Empires&gt;</a:t>
            </a:r>
            <a:r>
              <a:rPr kumimoji="1" lang="zh-CN" altLang="en-US" dirty="0"/>
              <a:t>现实世界里不到一天就可以完成的任务（去灌木丛采浆果），根据游戏世界里的钟表，好像要花费好几年</a:t>
            </a:r>
          </a:p>
          <a:p>
            <a:pPr lvl="1"/>
            <a:r>
              <a:rPr kumimoji="1" lang="zh-CN" altLang="en-US" dirty="0"/>
              <a:t>让玩家调整时间</a:t>
            </a:r>
          </a:p>
          <a:p>
            <a:pPr lvl="2"/>
            <a:r>
              <a:rPr kumimoji="1" lang="zh-CN" altLang="en-US" dirty="0"/>
              <a:t>体育和交通工具模拟游戏，仿真性要求，但允许玩家缩减</a:t>
            </a:r>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53706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环境维度</a:t>
            </a:r>
            <a:endParaRPr lang="en-US" altLang="zh-CN" dirty="0"/>
          </a:p>
          <a:p>
            <a:pPr lvl="1"/>
            <a:r>
              <a:rPr lang="zh-CN" altLang="en-US" dirty="0"/>
              <a:t>描述游戏世界的外观和氛围，包括</a:t>
            </a:r>
            <a:endParaRPr lang="en-US" altLang="zh-CN" dirty="0"/>
          </a:p>
          <a:p>
            <a:pPr lvl="2"/>
            <a:r>
              <a:rPr lang="zh-CN" altLang="en-US" dirty="0"/>
              <a:t>文化背景</a:t>
            </a:r>
            <a:endParaRPr lang="en-US" altLang="zh-CN" dirty="0"/>
          </a:p>
          <a:p>
            <a:pPr lvl="3"/>
            <a:r>
              <a:rPr lang="zh-CN" altLang="en-US" dirty="0"/>
              <a:t>人们生活的方式：信仰、态度，游戏世界里人们的价值观、政治和宗教习俗、社会组织等</a:t>
            </a:r>
            <a:endParaRPr lang="en-US" altLang="zh-CN" dirty="0"/>
          </a:p>
          <a:p>
            <a:pPr lvl="3"/>
            <a:r>
              <a:rPr lang="zh-CN" altLang="en-US" dirty="0"/>
              <a:t>游戏的背景故事：一个想象的历史，发生在游戏发生之前的历史</a:t>
            </a:r>
            <a:endParaRPr lang="en-US" altLang="zh-CN" dirty="0"/>
          </a:p>
          <a:p>
            <a:pPr lvl="2"/>
            <a:r>
              <a:rPr lang="zh-CN" altLang="en-US" dirty="0"/>
              <a:t>物理环境</a:t>
            </a:r>
            <a:endParaRPr lang="en-US" altLang="zh-CN" dirty="0"/>
          </a:p>
          <a:p>
            <a:pPr lvl="3"/>
            <a:r>
              <a:rPr lang="zh-CN" altLang="en-US" dirty="0"/>
              <a:t>决定了游戏实际上看起来是什么样的</a:t>
            </a:r>
            <a:endParaRPr lang="en-US" altLang="zh-CN" dirty="0"/>
          </a:p>
          <a:p>
            <a:pPr lvl="3"/>
            <a:r>
              <a:rPr lang="zh-CN" altLang="en-US" dirty="0"/>
              <a:t>除了图像还包含声音：音乐、四周环境的声音</a:t>
            </a:r>
            <a:endParaRPr lang="en-US" altLang="zh-CN" dirty="0"/>
          </a:p>
          <a:p>
            <a:pPr lvl="3"/>
            <a:r>
              <a:rPr lang="zh-CN" altLang="en-US" dirty="0"/>
              <a:t>对设置游戏过程中的风格和气氛起主要作用</a:t>
            </a:r>
            <a:endParaRPr lang="en-US" altLang="zh-CN" dirty="0"/>
          </a:p>
          <a:p>
            <a:pPr lvl="2"/>
            <a:endParaRPr lang="en-US" altLang="zh-CN" dirty="0"/>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655676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感情维度</a:t>
            </a:r>
            <a:endParaRPr lang="en-US" altLang="zh-CN" dirty="0"/>
          </a:p>
          <a:p>
            <a:pPr lvl="1"/>
            <a:r>
              <a:rPr lang="zh-CN" altLang="en-US" dirty="0"/>
              <a:t>除了定义里面人物的感情，更重要的是影响游戏者的感情</a:t>
            </a:r>
            <a:endParaRPr lang="en-US" altLang="zh-CN" dirty="0"/>
          </a:p>
          <a:p>
            <a:pPr lvl="2"/>
            <a:r>
              <a:rPr lang="zh-CN" altLang="en-US" dirty="0"/>
              <a:t>唤醒玩家的野心、贪婪、对权力和控制的欲望</a:t>
            </a:r>
            <a:endParaRPr lang="en-US" altLang="zh-CN" dirty="0"/>
          </a:p>
          <a:p>
            <a:pPr lvl="3"/>
            <a:r>
              <a:rPr lang="zh-CN" altLang="en-US" dirty="0"/>
              <a:t>模拟建设和管理</a:t>
            </a:r>
            <a:endParaRPr lang="en-US" altLang="zh-CN" dirty="0"/>
          </a:p>
          <a:p>
            <a:pPr lvl="2"/>
            <a:r>
              <a:rPr lang="zh-CN" altLang="en-US" dirty="0"/>
              <a:t>创造悬疑、惊奇、恐惧</a:t>
            </a:r>
            <a:endParaRPr lang="en-US" altLang="zh-CN" dirty="0"/>
          </a:p>
          <a:p>
            <a:pPr lvl="3"/>
            <a:r>
              <a:rPr lang="zh-CN" altLang="en-US" dirty="0"/>
              <a:t>恐怖电影艺术：黑暗、突然的噪音、令人作呕的影像</a:t>
            </a:r>
            <a:endParaRPr lang="en-US" altLang="zh-CN" dirty="0"/>
          </a:p>
          <a:p>
            <a:pPr lvl="2"/>
            <a:r>
              <a:rPr lang="zh-CN" altLang="en-US" dirty="0"/>
              <a:t>爱、悲痛、惭愧、嫉妒、愤慨</a:t>
            </a:r>
            <a:endParaRPr lang="en-US" altLang="zh-CN" dirty="0"/>
          </a:p>
          <a:p>
            <a:pPr lvl="3"/>
            <a:r>
              <a:rPr lang="zh-CN" altLang="en-US" dirty="0"/>
              <a:t>故事叙述技术，创造玩家在乎、信任的角色，建立他们之间可靠的关系</a:t>
            </a:r>
            <a:endParaRPr lang="en-US" altLang="zh-CN" dirty="0"/>
          </a:p>
          <a:p>
            <a:pPr lvl="1"/>
            <a:r>
              <a:rPr lang="zh-CN" altLang="en-US" dirty="0"/>
              <a:t>注意：避免不合情理的极端</a:t>
            </a:r>
            <a:endParaRPr lang="en-US" altLang="zh-CN" dirty="0"/>
          </a:p>
          <a:p>
            <a:pPr lvl="2"/>
            <a:r>
              <a:rPr lang="zh-CN" altLang="en-US" dirty="0"/>
              <a:t>如果你真的想引起观众共鸣，那么不要把你的游戏设计成关于整个世界的命运。世界的命运太大了，不好把握。把游戏设计成和人的命运有关就可以了</a:t>
            </a:r>
            <a:endParaRPr lang="en-US" altLang="zh-CN" dirty="0"/>
          </a:p>
          <a:p>
            <a:pPr lvl="2"/>
            <a:endParaRPr lang="en-US" altLang="zh-CN" dirty="0"/>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87252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道德维度</a:t>
            </a:r>
            <a:endParaRPr lang="en-US" altLang="zh-CN" dirty="0"/>
          </a:p>
          <a:p>
            <a:pPr lvl="1">
              <a:defRPr/>
            </a:pPr>
            <a:r>
              <a:rPr lang="zh-CN" altLang="en-US" dirty="0"/>
              <a:t>定义了在在那个背景下什么是对，什么是错</a:t>
            </a:r>
            <a:endParaRPr lang="en-US" altLang="zh-CN" dirty="0"/>
          </a:p>
          <a:p>
            <a:pPr lvl="1">
              <a:defRPr/>
            </a:pPr>
            <a:r>
              <a:rPr lang="zh-CN" altLang="en-US" dirty="0"/>
              <a:t>道德决策</a:t>
            </a:r>
            <a:endParaRPr lang="en-US" altLang="zh-CN" dirty="0"/>
          </a:p>
          <a:p>
            <a:pPr lvl="2">
              <a:defRPr/>
            </a:pPr>
            <a:r>
              <a:rPr lang="zh-CN" altLang="en-US" dirty="0"/>
              <a:t>大多数游戏都有明确的道德标准：打垮坏人，保护好人。然而，这些游戏往往都很乏味，太过说教。</a:t>
            </a:r>
            <a:endParaRPr lang="en-US" altLang="zh-CN" dirty="0"/>
          </a:p>
          <a:p>
            <a:pPr lvl="2">
              <a:defRPr/>
            </a:pPr>
            <a:r>
              <a:rPr lang="zh-CN" altLang="en-US" dirty="0"/>
              <a:t>道德的模棱两可和困难的决定是很多好游戏的核心，事实上很多时候也是生活的核心</a:t>
            </a:r>
            <a:endParaRPr lang="en-US" altLang="zh-CN" dirty="0"/>
          </a:p>
          <a:p>
            <a:pPr lvl="3">
              <a:defRPr/>
            </a:pPr>
            <a:r>
              <a:rPr lang="zh-CN" altLang="en-US" dirty="0"/>
              <a:t>你是否应该牺牲一个小分队去救一个士兵？如果你在这个小分队里你会怎么想？</a:t>
            </a:r>
            <a:endParaRPr lang="en-US" altLang="zh-CN" dirty="0"/>
          </a:p>
          <a:p>
            <a:pPr lvl="2">
              <a:defRPr/>
            </a:pPr>
            <a:r>
              <a:rPr lang="zh-CN" altLang="en-US" dirty="0"/>
              <a:t>在很多角色扮演游戏里，你可以选择扮演坏人，但你会在别的方面为你的行为付出代价</a:t>
            </a:r>
            <a:endParaRPr lang="en-US" altLang="zh-CN" dirty="0"/>
          </a:p>
          <a:p>
            <a:pPr lvl="1">
              <a:defRPr/>
            </a:pPr>
            <a:r>
              <a:rPr lang="zh-CN" altLang="en-US" dirty="0"/>
              <a:t>游戏暴力</a:t>
            </a:r>
            <a:endParaRPr lang="en-US" altLang="zh-CN" dirty="0"/>
          </a:p>
          <a:p>
            <a:pPr lvl="2">
              <a:defRPr/>
            </a:pPr>
            <a:r>
              <a:rPr lang="zh-CN" altLang="en-US" dirty="0"/>
              <a:t>怎样描述暴力，什么环境下的暴力是可以接受的</a:t>
            </a:r>
            <a:endParaRPr lang="en-US" altLang="zh-CN" dirty="0"/>
          </a:p>
          <a:p>
            <a:pPr lvl="2">
              <a:defRPr/>
            </a:pPr>
            <a:r>
              <a:rPr lang="zh-CN" altLang="en-US" dirty="0"/>
              <a:t>道德现实主义和视觉现实主义之间找到平衡点</a:t>
            </a:r>
            <a:endParaRPr lang="en-US" altLang="zh-CN" dirty="0"/>
          </a:p>
          <a:p>
            <a:pPr lvl="2">
              <a:defRPr/>
            </a:pPr>
            <a:r>
              <a:rPr lang="zh-CN" altLang="en-US" dirty="0"/>
              <a:t>最终要服务于游戏可玩性</a:t>
            </a:r>
            <a:endParaRPr lang="en-US" altLang="zh-CN" dirty="0"/>
          </a:p>
          <a:p>
            <a:pPr lvl="2"/>
            <a:endParaRPr lang="en-US" altLang="zh-CN" dirty="0"/>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14648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定义</a:t>
            </a:r>
          </a:p>
          <a:p>
            <a:pPr lvl="1"/>
            <a:r>
              <a:rPr kumimoji="1" lang="zh-CN" altLang="en-US" dirty="0"/>
              <a:t>在一种</a:t>
            </a:r>
            <a:r>
              <a:rPr kumimoji="1" lang="zh-CN" altLang="en-US" dirty="0">
                <a:solidFill>
                  <a:schemeClr val="accent2"/>
                </a:solidFill>
              </a:rPr>
              <a:t>假设的虚拟环境</a:t>
            </a:r>
            <a:r>
              <a:rPr kumimoji="1" lang="zh-CN" altLang="en-US" dirty="0"/>
              <a:t>下，参与者按照</a:t>
            </a:r>
            <a:r>
              <a:rPr kumimoji="1" lang="zh-CN" altLang="en-US" dirty="0">
                <a:solidFill>
                  <a:schemeClr val="accent2"/>
                </a:solidFill>
              </a:rPr>
              <a:t>规则</a:t>
            </a:r>
            <a:r>
              <a:rPr kumimoji="1" lang="zh-CN" altLang="en-US" dirty="0"/>
              <a:t>行动，实现至少一个既定的重要</a:t>
            </a:r>
            <a:r>
              <a:rPr kumimoji="1" lang="zh-CN" altLang="en-US" dirty="0">
                <a:solidFill>
                  <a:schemeClr val="accent2"/>
                </a:solidFill>
              </a:rPr>
              <a:t>目标任务</a:t>
            </a:r>
            <a:r>
              <a:rPr kumimoji="1" lang="zh-CN" altLang="en-US" dirty="0"/>
              <a:t>的</a:t>
            </a:r>
            <a:r>
              <a:rPr kumimoji="1" lang="zh-CN" altLang="en-US" dirty="0">
                <a:solidFill>
                  <a:schemeClr val="accent2"/>
                </a:solidFill>
              </a:rPr>
              <a:t>娱乐性</a:t>
            </a:r>
            <a:r>
              <a:rPr kumimoji="1" lang="zh-CN" altLang="en-US" dirty="0"/>
              <a:t>活动</a:t>
            </a:r>
          </a:p>
          <a:p>
            <a:r>
              <a:rPr kumimoji="1" lang="zh-CN" altLang="en-US" dirty="0"/>
              <a:t>要素</a:t>
            </a:r>
          </a:p>
          <a:p>
            <a:pPr lvl="1"/>
            <a:r>
              <a:rPr kumimoji="1" lang="zh-CN" altLang="en-US" dirty="0">
                <a:solidFill>
                  <a:schemeClr val="accent2"/>
                </a:solidFill>
              </a:rPr>
              <a:t>规则</a:t>
            </a:r>
          </a:p>
          <a:p>
            <a:pPr lvl="1"/>
            <a:r>
              <a:rPr kumimoji="1" lang="zh-CN" altLang="en-US" dirty="0">
                <a:solidFill>
                  <a:schemeClr val="accent2"/>
                </a:solidFill>
              </a:rPr>
              <a:t>目标</a:t>
            </a:r>
          </a:p>
          <a:p>
            <a:pPr lvl="1"/>
            <a:r>
              <a:rPr kumimoji="1" lang="zh-CN" altLang="en-US" dirty="0">
                <a:solidFill>
                  <a:schemeClr val="accent2"/>
                </a:solidFill>
              </a:rPr>
              <a:t>可玩性</a:t>
            </a:r>
          </a:p>
          <a:p>
            <a:pPr lvl="1"/>
            <a:r>
              <a:rPr kumimoji="1" lang="zh-CN" altLang="en-US" dirty="0">
                <a:solidFill>
                  <a:schemeClr val="accent2"/>
                </a:solidFill>
              </a:rPr>
              <a:t>假想</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22719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7</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395379"/>
              <a:ext cx="5572161" cy="988347"/>
            </a:xfrm>
            <a:prstGeom prst="rect">
              <a:avLst/>
            </a:prstGeom>
            <a:noFill/>
          </p:spPr>
          <p:txBody>
            <a:bodyPr wrap="square">
              <a:spAutoFit/>
            </a:bodyPr>
            <a:lstStyle/>
            <a:p>
              <a:pPr>
                <a:lnSpc>
                  <a:spcPct val="150000"/>
                </a:lnSpc>
              </a:pPr>
              <a:r>
                <a:rPr lang="zh-CN" altLang="en-US" sz="4400" dirty="0">
                  <a:solidFill>
                    <a:srgbClr val="DD6D21"/>
                  </a:solidFill>
                  <a:latin typeface="庞门正道粗书体" panose="02010600030101010101" pitchFamily="2" charset="-122"/>
                  <a:ea typeface="庞门正道粗书体" panose="02010600030101010101" pitchFamily="2" charset="-122"/>
                </a:rPr>
                <a:t>创造型和表现型玩法</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527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理解自定义型玩法</a:t>
            </a:r>
          </a:p>
          <a:p>
            <a:r>
              <a:rPr kumimoji="1" lang="zh-CN" altLang="en-US" dirty="0"/>
              <a:t>理解创造型玩法</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986340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引言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玩任何游戏都包含一种自我表达的成分，玩家作的决定反映了他的游戏风格：小心谨慎还是粗心鲁莽、主动进攻还是被动防守等等。</a:t>
            </a:r>
            <a:endParaRPr lang="en-US" altLang="zh-CN" dirty="0"/>
          </a:p>
          <a:p>
            <a:pPr lvl="1"/>
            <a:r>
              <a:rPr lang="zh-CN" altLang="en-US" dirty="0"/>
              <a:t>自定义型玩法</a:t>
            </a:r>
            <a:endParaRPr lang="en-US" altLang="zh-CN" dirty="0"/>
          </a:p>
          <a:p>
            <a:pPr lvl="2"/>
            <a:r>
              <a:rPr lang="zh-CN" altLang="en-US" dirty="0"/>
              <a:t>玩家可以改变代表自己的化身</a:t>
            </a:r>
            <a:endParaRPr lang="en-US" altLang="zh-CN" dirty="0"/>
          </a:p>
          <a:p>
            <a:pPr lvl="1"/>
            <a:r>
              <a:rPr lang="zh-CN" altLang="en-US" dirty="0"/>
              <a:t>受限的创造型玩法</a:t>
            </a:r>
            <a:endParaRPr lang="en-US" altLang="zh-CN" dirty="0"/>
          </a:p>
          <a:p>
            <a:pPr lvl="2"/>
            <a:r>
              <a:rPr lang="zh-CN" altLang="en-US" dirty="0"/>
              <a:t>玩家可以一定程度上发挥创造力</a:t>
            </a:r>
            <a:endParaRPr lang="en-US" altLang="zh-CN" dirty="0"/>
          </a:p>
          <a:p>
            <a:pPr lvl="1"/>
            <a:r>
              <a:rPr lang="zh-CN" altLang="en-US" dirty="0"/>
              <a:t>自由的创造型玩法</a:t>
            </a:r>
            <a:endParaRPr lang="en-US" altLang="zh-CN" dirty="0"/>
          </a:p>
          <a:p>
            <a:pPr lvl="1"/>
            <a:r>
              <a:rPr lang="zh-CN" altLang="en-US" dirty="0"/>
              <a:t>编故事型玩法</a:t>
            </a:r>
            <a:endParaRPr lang="en-US" altLang="zh-CN" dirty="0"/>
          </a:p>
          <a:p>
            <a:pPr lvl="2"/>
            <a:r>
              <a:rPr lang="zh-CN" altLang="en-US" dirty="0"/>
              <a:t>玩家自己发明故事，展示给别的玩家</a:t>
            </a:r>
            <a:endParaRPr lang="en-US" altLang="zh-CN" dirty="0"/>
          </a:p>
          <a:p>
            <a:pPr lvl="2"/>
            <a:r>
              <a:rPr lang="en-US" altLang="zh-CN" dirty="0" err="1"/>
              <a:t>ZombieWood</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78988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自定义型玩法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玩家可以更改的属性可分为两种</a:t>
            </a:r>
            <a:endParaRPr lang="en-US" altLang="zh-CN" dirty="0"/>
          </a:p>
          <a:p>
            <a:pPr lvl="1"/>
            <a:r>
              <a:rPr lang="zh-CN" altLang="en-US" dirty="0">
                <a:solidFill>
                  <a:schemeClr val="accent2"/>
                </a:solidFill>
              </a:rPr>
              <a:t>功能属性</a:t>
            </a:r>
            <a:endParaRPr lang="en-US" altLang="zh-CN" dirty="0">
              <a:solidFill>
                <a:schemeClr val="accent2"/>
              </a:solidFill>
            </a:endParaRPr>
          </a:p>
          <a:p>
            <a:pPr lvl="2"/>
            <a:r>
              <a:rPr lang="zh-CN" altLang="en-US" dirty="0">
                <a:solidFill>
                  <a:schemeClr val="accent2"/>
                </a:solidFill>
              </a:rPr>
              <a:t>影响游戏过程</a:t>
            </a:r>
            <a:endParaRPr lang="en-US" altLang="zh-CN" dirty="0">
              <a:solidFill>
                <a:schemeClr val="accent2"/>
              </a:solidFill>
            </a:endParaRPr>
          </a:p>
          <a:p>
            <a:pPr lvl="1"/>
            <a:r>
              <a:rPr lang="zh-CN" altLang="en-US" dirty="0">
                <a:solidFill>
                  <a:schemeClr val="accent2"/>
                </a:solidFill>
              </a:rPr>
              <a:t>装饰性属性</a:t>
            </a:r>
            <a:endParaRPr lang="en-US" altLang="zh-CN" dirty="0">
              <a:solidFill>
                <a:schemeClr val="accent2"/>
              </a:solidFill>
            </a:endParaRPr>
          </a:p>
          <a:p>
            <a:pPr lvl="2"/>
            <a:r>
              <a:rPr lang="zh-CN" altLang="en-US" dirty="0">
                <a:solidFill>
                  <a:schemeClr val="accent2"/>
                </a:solidFill>
              </a:rPr>
              <a:t>不影响游戏过程，又叫审美属性</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5091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自定义型玩法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功能属性</a:t>
            </a:r>
            <a:endParaRPr lang="en-US" altLang="zh-CN" dirty="0"/>
          </a:p>
          <a:p>
            <a:pPr lvl="1">
              <a:defRPr/>
            </a:pPr>
            <a:r>
              <a:rPr lang="zh-CN" altLang="en-US" dirty="0"/>
              <a:t>又可进一步分为</a:t>
            </a:r>
            <a:endParaRPr lang="en-US" altLang="zh-CN" dirty="0"/>
          </a:p>
          <a:p>
            <a:pPr lvl="2">
              <a:defRPr/>
            </a:pPr>
            <a:r>
              <a:rPr lang="zh-CN" altLang="en-US" dirty="0">
                <a:solidFill>
                  <a:schemeClr val="accent2"/>
                </a:solidFill>
              </a:rPr>
              <a:t>特征属性</a:t>
            </a:r>
            <a:endParaRPr lang="en-US" altLang="zh-CN" dirty="0">
              <a:solidFill>
                <a:schemeClr val="accent2"/>
              </a:solidFill>
            </a:endParaRPr>
          </a:p>
          <a:p>
            <a:pPr lvl="3">
              <a:defRPr/>
            </a:pPr>
            <a:r>
              <a:rPr lang="zh-CN" altLang="en-US" dirty="0">
                <a:solidFill>
                  <a:schemeClr val="accent2"/>
                </a:solidFill>
              </a:rPr>
              <a:t>决定游戏的基本方面，变化缓慢或者基本不变</a:t>
            </a:r>
            <a:endParaRPr lang="en-US" altLang="zh-CN" dirty="0">
              <a:solidFill>
                <a:schemeClr val="accent2"/>
              </a:solidFill>
            </a:endParaRPr>
          </a:p>
          <a:p>
            <a:pPr lvl="2">
              <a:defRPr/>
            </a:pPr>
            <a:r>
              <a:rPr lang="zh-CN" altLang="en-US" dirty="0">
                <a:solidFill>
                  <a:schemeClr val="accent2"/>
                </a:solidFill>
              </a:rPr>
              <a:t>状态属性</a:t>
            </a:r>
            <a:endParaRPr lang="en-US" altLang="zh-CN" dirty="0">
              <a:solidFill>
                <a:schemeClr val="accent2"/>
              </a:solidFill>
            </a:endParaRPr>
          </a:p>
          <a:p>
            <a:pPr lvl="3">
              <a:defRPr/>
            </a:pPr>
            <a:r>
              <a:rPr lang="zh-CN" altLang="en-US" dirty="0">
                <a:solidFill>
                  <a:schemeClr val="accent2"/>
                </a:solidFill>
              </a:rPr>
              <a:t>表明角色当前状况、可以频繁的变化</a:t>
            </a:r>
            <a:endParaRPr lang="en-US" altLang="zh-CN" dirty="0">
              <a:solidFill>
                <a:schemeClr val="accent2"/>
              </a:solidFill>
            </a:endParaRPr>
          </a:p>
          <a:p>
            <a:pPr lvl="1">
              <a:defRPr/>
            </a:pPr>
            <a:r>
              <a:rPr lang="zh-CN" altLang="en-US" dirty="0"/>
              <a:t>当玩家为角色的功能属性分配数值时，他们通过一种创造性的方式定义了自己。然而，如果允许玩家给功能属性指定任何合理的数值，一些玩家就会把属性设置成最佳配置，游戏对他们来说就会非常容易，因此我们可以采用一些方法来阻止这种情况</a:t>
            </a:r>
            <a:endParaRPr lang="en-US" altLang="zh-CN" dirty="0"/>
          </a:p>
          <a:p>
            <a:pPr lvl="2">
              <a:defRPr/>
            </a:pPr>
            <a:r>
              <a:rPr lang="zh-CN" altLang="en-US" dirty="0"/>
              <a:t>给玩家一个固定或随机的点数在所有属性中分配</a:t>
            </a:r>
            <a:endParaRPr lang="en-US" altLang="zh-CN" dirty="0"/>
          </a:p>
          <a:p>
            <a:pPr lvl="2">
              <a:defRPr/>
            </a:pPr>
            <a:r>
              <a:rPr lang="zh-CN" altLang="en-US" dirty="0"/>
              <a:t>提供一系列默认或推荐配置，想快速开始的玩家就可以不用花费大量时间设置属性</a:t>
            </a:r>
            <a:endParaRPr lang="en-US" altLang="zh-CN" dirty="0"/>
          </a:p>
          <a:p>
            <a:pPr lvl="2">
              <a:defRPr/>
            </a:pPr>
            <a:r>
              <a:rPr lang="zh-CN" altLang="en-US" dirty="0"/>
              <a:t>让玩家先完成限制属性的游戏，再允许他们随意设置角色的功能属性</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905335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创造型玩法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给玩家提供设计或者建造东西的机会</a:t>
            </a:r>
            <a:endParaRPr lang="en-US" altLang="zh-CN" dirty="0"/>
          </a:p>
          <a:p>
            <a:pPr lvl="1"/>
            <a:r>
              <a:rPr lang="zh-CN" altLang="en-US" dirty="0"/>
              <a:t>应该允许玩家随时把他们的发明保存起来，那么就可以重新加载以继续研究</a:t>
            </a:r>
            <a:endParaRPr lang="en-US" altLang="zh-CN" dirty="0"/>
          </a:p>
          <a:p>
            <a:pPr lvl="1"/>
            <a:r>
              <a:rPr lang="zh-CN" altLang="en-US" dirty="0"/>
              <a:t>可以分为两类</a:t>
            </a:r>
            <a:endParaRPr lang="en-US" altLang="zh-CN" dirty="0"/>
          </a:p>
          <a:p>
            <a:pPr lvl="2"/>
            <a:r>
              <a:rPr lang="zh-CN" altLang="en-US" dirty="0"/>
              <a:t>受限创造型玩法</a:t>
            </a:r>
            <a:endParaRPr lang="en-US" altLang="zh-CN" dirty="0"/>
          </a:p>
          <a:p>
            <a:pPr lvl="2"/>
            <a:r>
              <a:rPr lang="zh-CN" altLang="en-US" dirty="0"/>
              <a:t>自由创造型玩法</a:t>
            </a:r>
            <a:endParaRPr lang="en-US" altLang="zh-CN" dirty="0"/>
          </a:p>
          <a:p>
            <a:pPr lvl="3"/>
            <a:r>
              <a:rPr lang="zh-CN" altLang="en-US" dirty="0"/>
              <a:t>很少或没有规则把玩家限制在游戏世界的界限里，但游戏还是被限制在某个领域或机器的物理界限里</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057082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创造型玩法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受限的创造型玩法</a:t>
            </a:r>
            <a:endParaRPr lang="en-US" altLang="zh-CN" dirty="0"/>
          </a:p>
          <a:p>
            <a:pPr lvl="1"/>
            <a:r>
              <a:rPr lang="zh-CN" altLang="en-US" dirty="0"/>
              <a:t>只可以在规则规定的人为限制里创造</a:t>
            </a:r>
            <a:endParaRPr lang="en-US" altLang="zh-CN" dirty="0"/>
          </a:p>
          <a:p>
            <a:pPr lvl="2"/>
            <a:r>
              <a:rPr lang="zh-CN" altLang="en-US" dirty="0"/>
              <a:t>受经济限制的玩法</a:t>
            </a:r>
            <a:endParaRPr lang="en-US" altLang="zh-CN" dirty="0"/>
          </a:p>
          <a:p>
            <a:pPr lvl="3"/>
            <a:r>
              <a:rPr lang="zh-CN" altLang="en-US" dirty="0"/>
              <a:t>一旦玩家掌握了已有工具，系统就奖励他技能，给予玩家更刺激、更强大的工具</a:t>
            </a:r>
            <a:endParaRPr lang="en-US" altLang="zh-CN" dirty="0"/>
          </a:p>
          <a:p>
            <a:pPr lvl="3"/>
            <a:r>
              <a:rPr lang="zh-CN" altLang="en-US" dirty="0"/>
              <a:t>主要挑战是成功的经济管理，创造力变成了回报</a:t>
            </a:r>
            <a:endParaRPr lang="en-US" altLang="zh-CN" dirty="0"/>
          </a:p>
          <a:p>
            <a:pPr lvl="2"/>
            <a:r>
              <a:rPr lang="zh-CN" altLang="en-US" dirty="0"/>
              <a:t>按照物理标准创造</a:t>
            </a:r>
            <a:endParaRPr lang="en-US" altLang="zh-CN" dirty="0"/>
          </a:p>
          <a:p>
            <a:pPr lvl="3"/>
            <a:r>
              <a:rPr lang="zh-CN" altLang="en-US" dirty="0"/>
              <a:t>给玩家想要的所有工具和资源，但是要求他们构造一个符合要求的物体，通常必须使他创建的物体能够执行某项功能</a:t>
            </a:r>
            <a:endParaRPr lang="en-US" altLang="zh-CN" dirty="0"/>
          </a:p>
          <a:p>
            <a:pPr lvl="2"/>
            <a:r>
              <a:rPr lang="zh-CN" altLang="en-US" dirty="0"/>
              <a:t>按照美学标准创造</a:t>
            </a:r>
            <a:endParaRPr lang="en-US" altLang="zh-CN" dirty="0"/>
          </a:p>
          <a:p>
            <a:pPr lvl="3"/>
            <a:r>
              <a:rPr lang="zh-CN" altLang="en-US" dirty="0"/>
              <a:t>用你设置的一系列固定的规则来测试</a:t>
            </a:r>
            <a:endParaRPr lang="en-US" altLang="zh-CN" dirty="0"/>
          </a:p>
          <a:p>
            <a:pPr lvl="3"/>
            <a:r>
              <a:rPr lang="zh-CN" altLang="en-US" dirty="0"/>
              <a:t>创造一个玩家能研究的趋势系统</a:t>
            </a:r>
            <a:endParaRPr lang="en-US" altLang="zh-CN" dirty="0"/>
          </a:p>
          <a:p>
            <a:pPr lvl="3"/>
            <a:r>
              <a:rPr lang="zh-CN" altLang="en-US" dirty="0"/>
              <a:t>允许公众在线投票</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89306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8</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角色开发</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29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了解角色设计的目标</a:t>
            </a:r>
            <a:endParaRPr lang="en-US" altLang="zh-CN" dirty="0"/>
          </a:p>
          <a:p>
            <a:r>
              <a:rPr lang="zh-CN" altLang="en-US" dirty="0"/>
              <a:t>理解玩家和人物模型的关系</a:t>
            </a:r>
            <a:endParaRPr lang="en-US" altLang="zh-CN" dirty="0"/>
          </a:p>
          <a:p>
            <a:r>
              <a:rPr lang="zh-CN" altLang="en-US" dirty="0"/>
              <a:t>了解角色创作的深度</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795897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角色设计的目标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创造出能够吸引人的人物角色，人们能够信服的人物角色，玩家能够了解的人物角色</a:t>
            </a:r>
            <a:endParaRPr lang="en-US" altLang="zh-CN" dirty="0"/>
          </a:p>
          <a:p>
            <a:r>
              <a:rPr lang="zh-CN" altLang="en-US" dirty="0"/>
              <a:t>一个好的角色是任何视频游戏的知识产权中最具有经济价值的部分</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3077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游戏规则</a:t>
            </a:r>
          </a:p>
          <a:p>
            <a:pPr lvl="1"/>
            <a:r>
              <a:rPr kumimoji="1" lang="zh-CN" altLang="en-US" dirty="0"/>
              <a:t>游戏规则是游戏过程中玩家同意接受的定义和指令</a:t>
            </a:r>
          </a:p>
          <a:p>
            <a:pPr lvl="1"/>
            <a:r>
              <a:rPr kumimoji="1" lang="zh-CN" altLang="en-US" dirty="0"/>
              <a:t>它的作用主要包含两个方面</a:t>
            </a:r>
          </a:p>
          <a:p>
            <a:pPr lvl="2"/>
            <a:r>
              <a:rPr kumimoji="1" lang="zh-CN" altLang="en-US" dirty="0"/>
              <a:t>建立游戏的目标，规定在魔法圈内发生的不同的活动和事件所具有的不同的意义</a:t>
            </a:r>
          </a:p>
          <a:p>
            <a:pPr lvl="2"/>
            <a:r>
              <a:rPr kumimoji="1" lang="zh-CN" altLang="en-US" dirty="0"/>
              <a:t>创建上下文联系结构，让玩家知道哪些活动是被允许的，并可估计出哪些活动最有利于他们完成任务</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844223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玩家和人物模型之间的关系</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化身 </a:t>
            </a:r>
            <a:endParaRPr lang="en-US" altLang="zh-CN" dirty="0"/>
          </a:p>
          <a:p>
            <a:pPr lvl="1"/>
            <a:r>
              <a:rPr lang="zh-CN" altLang="en-US" dirty="0"/>
              <a:t>游戏中由玩家控制作为主角的人物形象</a:t>
            </a:r>
            <a:endParaRPr lang="en-US" altLang="zh-CN" dirty="0"/>
          </a:p>
          <a:p>
            <a:pPr lvl="2"/>
            <a:r>
              <a:rPr lang="zh-CN" altLang="en-US" dirty="0"/>
              <a:t>大部在分动作和动作冒险游戏都只提供一个这样的人物</a:t>
            </a:r>
            <a:endParaRPr lang="en-US" altLang="zh-CN" dirty="0"/>
          </a:p>
          <a:p>
            <a:pPr lvl="2"/>
            <a:r>
              <a:rPr lang="zh-CN" altLang="en-US" dirty="0"/>
              <a:t>很多角色扮演游戏允许玩家管理一群人物角色，还可以在这些人物角色之间切换对他们的控制，但是如果一个角色扮演游戏主要依靠于这群人物角色中的某个特定的人物的存活，那么实际上这个人物就是玩家的化身</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24140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玩家和人物模型之间的关系</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指定化身和非指定化身</a:t>
            </a:r>
          </a:p>
          <a:p>
            <a:pPr lvl="1"/>
            <a:r>
              <a:rPr lang="zh-CN" altLang="en-US" dirty="0"/>
              <a:t>那些玩家不用设计或者选择化身的，但必须使用所提供化身的游戏中，玩家和化身之间的关系就取决于设计者怎样完全地指定了化身的外表和其他品质</a:t>
            </a:r>
          </a:p>
          <a:p>
            <a:pPr lvl="1"/>
            <a:r>
              <a:rPr lang="zh-CN" altLang="en-US" dirty="0"/>
              <a:t>非指定化身</a:t>
            </a:r>
          </a:p>
          <a:p>
            <a:pPr lvl="2"/>
            <a:r>
              <a:rPr lang="zh-CN" altLang="en-US" dirty="0"/>
              <a:t>最早的基于文本的冒险游戏编写时就假定玩家自己存在于游戏世界中，假设化身就是玩家自己。由于游戏对玩家一无所知，不能对玩家做过多描述，即不指定化身的任何东西</a:t>
            </a:r>
          </a:p>
          <a:p>
            <a:pPr lvl="1"/>
            <a:r>
              <a:rPr lang="zh-CN" altLang="en-US" dirty="0"/>
              <a:t>指定化身</a:t>
            </a:r>
          </a:p>
          <a:p>
            <a:pPr lvl="2"/>
            <a:r>
              <a:rPr lang="zh-CN" altLang="en-US" dirty="0"/>
              <a:t>拥有很强故事情节的现代游戏都使用细节化人物角色，他们拥有自己的历史和个性</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78501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创作角色的深度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人物维度</a:t>
            </a:r>
            <a:endParaRPr lang="en-US" altLang="zh-CN" dirty="0"/>
          </a:p>
          <a:p>
            <a:pPr lvl="1"/>
            <a:r>
              <a:rPr lang="zh-CN" altLang="en-US" dirty="0"/>
              <a:t>零维：只会表现出离散的情绪状态</a:t>
            </a:r>
            <a:endParaRPr lang="en-US" altLang="zh-CN" dirty="0"/>
          </a:p>
          <a:p>
            <a:pPr lvl="1"/>
            <a:r>
              <a:rPr lang="zh-CN" altLang="en-US" dirty="0"/>
              <a:t>一维：只有一种简单的变化来表现感情或者态度的变化</a:t>
            </a:r>
            <a:endParaRPr lang="en-US" altLang="zh-CN" dirty="0"/>
          </a:p>
          <a:p>
            <a:pPr lvl="1"/>
            <a:r>
              <a:rPr lang="zh-CN" altLang="en-US" dirty="0"/>
              <a:t>二维：通常用表达他们的感情冲动的多种变量来描述，但是那些感情冲动并不冲突，即分表描述完全不同的领域</a:t>
            </a:r>
            <a:endParaRPr lang="en-US" altLang="zh-CN" dirty="0"/>
          </a:p>
          <a:p>
            <a:pPr lvl="1"/>
            <a:r>
              <a:rPr lang="zh-CN" altLang="en-US" dirty="0"/>
              <a:t>三维：拥有多种感情状态，而且这些状态可能会产生冲突，会导致他们前后的行为矛盾</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87424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9</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故事讲述和叙事</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85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了解游戏中故事和叙事的定义</a:t>
            </a:r>
            <a:endParaRPr lang="en-US" altLang="zh-CN" dirty="0"/>
          </a:p>
          <a:p>
            <a:r>
              <a:rPr lang="zh-CN" altLang="en-US" dirty="0"/>
              <a:t>理解怎样使用故事、角色和叙事来使玩家更深入地投入到游戏</a:t>
            </a:r>
            <a:endParaRPr lang="en-US" altLang="zh-CN" dirty="0"/>
          </a:p>
          <a:p>
            <a:r>
              <a:rPr lang="zh-CN" altLang="en-US" dirty="0"/>
              <a:t>理解线性和非线性故事讲述的区别</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882381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为什么把故事放到游戏中</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故事可以引人注目地增加一个游戏提供的娱乐性</a:t>
            </a:r>
            <a:endParaRPr lang="en-US" altLang="zh-CN" dirty="0"/>
          </a:p>
          <a:p>
            <a:r>
              <a:rPr lang="zh-CN" altLang="en-US" dirty="0"/>
              <a:t>故事可以吸引更多的观众</a:t>
            </a:r>
            <a:endParaRPr lang="en-US" altLang="zh-CN" dirty="0"/>
          </a:p>
          <a:p>
            <a:r>
              <a:rPr lang="zh-CN" altLang="en-US" dirty="0"/>
              <a:t>故事可以帮助玩家对较长的游戏的兴趣</a:t>
            </a:r>
            <a:endParaRPr lang="en-US" altLang="zh-CN" dirty="0"/>
          </a:p>
          <a:p>
            <a:r>
              <a:rPr lang="zh-CN" altLang="en-US" dirty="0"/>
              <a:t>有助于销售游戏的故事</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182367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为什么把故事放到游戏中</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所要创建的游戏类别决定了它是否需要一个故事，如果需要的话，故事应该多长，情节应该多丰富</a:t>
            </a:r>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矩形 3">
            <a:extLst>
              <a:ext uri="{FF2B5EF4-FFF2-40B4-BE49-F238E27FC236}">
                <a16:creationId xmlns:a16="http://schemas.microsoft.com/office/drawing/2014/main" id="{63945848-E9DC-2245-BF6A-EB8A9969718F}"/>
              </a:ext>
            </a:extLst>
          </p:cNvPr>
          <p:cNvSpPr/>
          <p:nvPr/>
        </p:nvSpPr>
        <p:spPr>
          <a:xfrm>
            <a:off x="2801664" y="4029897"/>
            <a:ext cx="7500938" cy="785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 name="直接箭头连接符 5">
            <a:extLst>
              <a:ext uri="{FF2B5EF4-FFF2-40B4-BE49-F238E27FC236}">
                <a16:creationId xmlns:a16="http://schemas.microsoft.com/office/drawing/2014/main" id="{A2BCCFD8-01BF-4D4E-BC32-1FCCAC75B161}"/>
              </a:ext>
            </a:extLst>
          </p:cNvPr>
          <p:cNvCxnSpPr/>
          <p:nvPr/>
        </p:nvCxnSpPr>
        <p:spPr>
          <a:xfrm>
            <a:off x="3373164" y="3815584"/>
            <a:ext cx="585787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6">
            <a:extLst>
              <a:ext uri="{FF2B5EF4-FFF2-40B4-BE49-F238E27FC236}">
                <a16:creationId xmlns:a16="http://schemas.microsoft.com/office/drawing/2014/main" id="{06B258B5-3EC1-D741-B868-FAD1D4B83629}"/>
              </a:ext>
            </a:extLst>
          </p:cNvPr>
          <p:cNvCxnSpPr/>
          <p:nvPr/>
        </p:nvCxnSpPr>
        <p:spPr>
          <a:xfrm>
            <a:off x="3373164" y="5530084"/>
            <a:ext cx="585787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7">
            <a:extLst>
              <a:ext uri="{FF2B5EF4-FFF2-40B4-BE49-F238E27FC236}">
                <a16:creationId xmlns:a16="http://schemas.microsoft.com/office/drawing/2014/main" id="{3CBFE5C7-EB5C-9847-8ED8-2658FE69303D}"/>
              </a:ext>
            </a:extLst>
          </p:cNvPr>
          <p:cNvSpPr txBox="1">
            <a:spLocks noChangeArrowheads="1"/>
          </p:cNvSpPr>
          <p:nvPr/>
        </p:nvSpPr>
        <p:spPr bwMode="auto">
          <a:xfrm>
            <a:off x="2193652" y="3588572"/>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没有故事</a:t>
            </a:r>
          </a:p>
        </p:txBody>
      </p:sp>
      <p:sp>
        <p:nvSpPr>
          <p:cNvPr id="8" name="TextBox 8">
            <a:extLst>
              <a:ext uri="{FF2B5EF4-FFF2-40B4-BE49-F238E27FC236}">
                <a16:creationId xmlns:a16="http://schemas.microsoft.com/office/drawing/2014/main" id="{295D9EE8-19CB-7A47-BBF4-093236E57D74}"/>
              </a:ext>
            </a:extLst>
          </p:cNvPr>
          <p:cNvSpPr txBox="1">
            <a:spLocks noChangeArrowheads="1"/>
          </p:cNvSpPr>
          <p:nvPr/>
        </p:nvSpPr>
        <p:spPr bwMode="auto">
          <a:xfrm>
            <a:off x="2193652" y="4887147"/>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街机游戏</a:t>
            </a:r>
          </a:p>
        </p:txBody>
      </p:sp>
      <p:sp>
        <p:nvSpPr>
          <p:cNvPr id="9" name="TextBox 9">
            <a:extLst>
              <a:ext uri="{FF2B5EF4-FFF2-40B4-BE49-F238E27FC236}">
                <a16:creationId xmlns:a16="http://schemas.microsoft.com/office/drawing/2014/main" id="{50F81742-1D16-E143-A8E0-1D6E4E66298A}"/>
              </a:ext>
            </a:extLst>
          </p:cNvPr>
          <p:cNvSpPr txBox="1">
            <a:spLocks noChangeArrowheads="1"/>
          </p:cNvSpPr>
          <p:nvPr/>
        </p:nvSpPr>
        <p:spPr bwMode="auto">
          <a:xfrm>
            <a:off x="3444602" y="4887147"/>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策略游戏</a:t>
            </a:r>
          </a:p>
        </p:txBody>
      </p:sp>
      <p:sp>
        <p:nvSpPr>
          <p:cNvPr id="10" name="TextBox 10">
            <a:extLst>
              <a:ext uri="{FF2B5EF4-FFF2-40B4-BE49-F238E27FC236}">
                <a16:creationId xmlns:a16="http://schemas.microsoft.com/office/drawing/2014/main" id="{2107ED54-7325-AA4B-8A8E-FE6DC5CFFD3B}"/>
              </a:ext>
            </a:extLst>
          </p:cNvPr>
          <p:cNvSpPr txBox="1">
            <a:spLocks noChangeArrowheads="1"/>
          </p:cNvSpPr>
          <p:nvPr/>
        </p:nvSpPr>
        <p:spPr bwMode="auto">
          <a:xfrm>
            <a:off x="4730477" y="4887147"/>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第一人称</a:t>
            </a:r>
            <a:endParaRPr lang="en-US" altLang="zh-CN"/>
          </a:p>
          <a:p>
            <a:pPr eaLnBrk="1" hangingPunct="1"/>
            <a:r>
              <a:rPr lang="zh-CN" altLang="en-US"/>
              <a:t>射击游戏</a:t>
            </a:r>
          </a:p>
        </p:txBody>
      </p:sp>
      <p:sp>
        <p:nvSpPr>
          <p:cNvPr id="11" name="TextBox 11">
            <a:extLst>
              <a:ext uri="{FF2B5EF4-FFF2-40B4-BE49-F238E27FC236}">
                <a16:creationId xmlns:a16="http://schemas.microsoft.com/office/drawing/2014/main" id="{D15BB252-36D5-C549-9823-E354DA62673F}"/>
              </a:ext>
            </a:extLst>
          </p:cNvPr>
          <p:cNvSpPr txBox="1">
            <a:spLocks noChangeArrowheads="1"/>
          </p:cNvSpPr>
          <p:nvPr/>
        </p:nvSpPr>
        <p:spPr bwMode="auto">
          <a:xfrm>
            <a:off x="9159602" y="4887147"/>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角色扮演</a:t>
            </a:r>
            <a:endParaRPr lang="en-US" altLang="zh-CN"/>
          </a:p>
          <a:p>
            <a:pPr eaLnBrk="1" hangingPunct="1"/>
            <a:r>
              <a:rPr lang="zh-CN" altLang="en-US"/>
              <a:t>冒险游戏</a:t>
            </a:r>
          </a:p>
        </p:txBody>
      </p:sp>
      <p:sp>
        <p:nvSpPr>
          <p:cNvPr id="12" name="TextBox 12">
            <a:extLst>
              <a:ext uri="{FF2B5EF4-FFF2-40B4-BE49-F238E27FC236}">
                <a16:creationId xmlns:a16="http://schemas.microsoft.com/office/drawing/2014/main" id="{13864A38-C5BB-B241-A55C-030E8BE6E367}"/>
              </a:ext>
            </a:extLst>
          </p:cNvPr>
          <p:cNvSpPr txBox="1">
            <a:spLocks noChangeArrowheads="1"/>
          </p:cNvSpPr>
          <p:nvPr/>
        </p:nvSpPr>
        <p:spPr bwMode="auto">
          <a:xfrm>
            <a:off x="5216252" y="5601522"/>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游戏越来越复杂</a:t>
            </a:r>
          </a:p>
        </p:txBody>
      </p:sp>
      <p:sp>
        <p:nvSpPr>
          <p:cNvPr id="13" name="TextBox 13">
            <a:extLst>
              <a:ext uri="{FF2B5EF4-FFF2-40B4-BE49-F238E27FC236}">
                <a16:creationId xmlns:a16="http://schemas.microsoft.com/office/drawing/2014/main" id="{F4964C87-569D-B741-BAC1-5E7C222EADC1}"/>
              </a:ext>
            </a:extLst>
          </p:cNvPr>
          <p:cNvSpPr txBox="1">
            <a:spLocks noChangeArrowheads="1"/>
          </p:cNvSpPr>
          <p:nvPr/>
        </p:nvSpPr>
        <p:spPr bwMode="auto">
          <a:xfrm>
            <a:off x="9123089" y="3455222"/>
            <a:ext cx="13382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基于故事的</a:t>
            </a:r>
            <a:endParaRPr lang="en-US" altLang="zh-CN"/>
          </a:p>
          <a:p>
            <a:pPr eaLnBrk="1" hangingPunct="1"/>
            <a:r>
              <a:rPr lang="zh-CN" altLang="en-US"/>
              <a:t>游戏可玩性</a:t>
            </a:r>
          </a:p>
        </p:txBody>
      </p:sp>
      <p:sp>
        <p:nvSpPr>
          <p:cNvPr id="14" name="TextBox 14">
            <a:extLst>
              <a:ext uri="{FF2B5EF4-FFF2-40B4-BE49-F238E27FC236}">
                <a16:creationId xmlns:a16="http://schemas.microsoft.com/office/drawing/2014/main" id="{6CB5C627-963F-9E48-A1FE-E05E923CAE1D}"/>
              </a:ext>
            </a:extLst>
          </p:cNvPr>
          <p:cNvSpPr txBox="1">
            <a:spLocks noChangeArrowheads="1"/>
          </p:cNvSpPr>
          <p:nvPr/>
        </p:nvSpPr>
        <p:spPr bwMode="auto">
          <a:xfrm>
            <a:off x="4544739" y="3315522"/>
            <a:ext cx="318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故事对游戏可玩性越来愈重要</a:t>
            </a:r>
          </a:p>
        </p:txBody>
      </p:sp>
    </p:spTree>
    <p:extLst>
      <p:ext uri="{BB962C8B-B14F-4D97-AF65-F5344CB8AC3E}">
        <p14:creationId xmlns:p14="http://schemas.microsoft.com/office/powerpoint/2010/main" val="6602607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故事</a:t>
            </a:r>
          </a:p>
          <a:p>
            <a:pPr lvl="1"/>
            <a:r>
              <a:rPr lang="zh-CN" altLang="en-US" dirty="0"/>
              <a:t>一个优秀故事的最低限度必须是那些戏剧上有意义事件的可信而连贯的记述</a:t>
            </a:r>
          </a:p>
          <a:p>
            <a:pPr lvl="2"/>
            <a:r>
              <a:rPr lang="zh-CN" altLang="en-US" dirty="0"/>
              <a:t>可信</a:t>
            </a:r>
          </a:p>
          <a:p>
            <a:pPr lvl="3"/>
            <a:r>
              <a:rPr lang="zh-CN" altLang="en-US" dirty="0"/>
              <a:t>人们可能会相信这个故事</a:t>
            </a:r>
          </a:p>
          <a:p>
            <a:pPr lvl="2"/>
            <a:r>
              <a:rPr lang="zh-CN" altLang="en-US" dirty="0"/>
              <a:t>连贯</a:t>
            </a:r>
          </a:p>
          <a:p>
            <a:pPr lvl="3"/>
            <a:r>
              <a:rPr lang="zh-CN" altLang="en-US" dirty="0"/>
              <a:t>事件不应该不切题或者任意，应该和谐的创造一个满意的整体</a:t>
            </a:r>
          </a:p>
          <a:p>
            <a:pPr lvl="2"/>
            <a:r>
              <a:rPr lang="zh-CN" altLang="en-US" dirty="0"/>
              <a:t>戏剧上有意义</a:t>
            </a:r>
          </a:p>
          <a:p>
            <a:pPr lvl="3"/>
            <a:r>
              <a:rPr lang="zh-CN" altLang="en-US" dirty="0"/>
              <a:t>故事的事件必须涉及听众关心的某些东西，最好是某些人</a:t>
            </a: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606776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故事</a:t>
            </a:r>
          </a:p>
          <a:p>
            <a:pPr lvl="1"/>
            <a:r>
              <a:rPr lang="zh-CN" altLang="en-US" dirty="0"/>
              <a:t>一个交互式故事就是玩家通过执行动作与之进行交互的故事。如果玩家的动作不能改变情节的方向，一个故事也可以是交互式的</a:t>
            </a:r>
            <a:endParaRPr lang="en-US" altLang="zh-CN" dirty="0"/>
          </a:p>
          <a:p>
            <a:pPr lvl="2"/>
            <a:r>
              <a:rPr lang="zh-CN" altLang="en-US" dirty="0"/>
              <a:t>玩家事件</a:t>
            </a:r>
            <a:endParaRPr lang="en-US" altLang="zh-CN" dirty="0"/>
          </a:p>
          <a:p>
            <a:pPr lvl="3"/>
            <a:r>
              <a:rPr lang="zh-CN" altLang="en-US" dirty="0"/>
              <a:t>玩家直接执行的动作</a:t>
            </a:r>
            <a:endParaRPr lang="en-US" altLang="zh-CN" dirty="0"/>
          </a:p>
          <a:p>
            <a:pPr lvl="2"/>
            <a:r>
              <a:rPr lang="zh-CN" altLang="en-US" dirty="0"/>
              <a:t>游戏内事件</a:t>
            </a:r>
            <a:endParaRPr lang="en-US" altLang="zh-CN" dirty="0"/>
          </a:p>
          <a:p>
            <a:pPr lvl="3"/>
            <a:r>
              <a:rPr lang="zh-CN" altLang="en-US" dirty="0"/>
              <a:t>游戏核心机制的那些事件</a:t>
            </a:r>
            <a:endParaRPr lang="en-US" altLang="zh-CN" dirty="0"/>
          </a:p>
          <a:p>
            <a:pPr lvl="2"/>
            <a:r>
              <a:rPr lang="zh-CN" altLang="en-US" dirty="0"/>
              <a:t>叙事性事件</a:t>
            </a:r>
            <a:endParaRPr lang="en-US" altLang="zh-CN" dirty="0"/>
          </a:p>
          <a:p>
            <a:pPr lvl="3"/>
            <a:r>
              <a:rPr lang="zh-CN" altLang="en-US" dirty="0"/>
              <a:t>玩家不能改变，虽然玩家可以决定它们是否发生</a:t>
            </a:r>
            <a:endParaRPr lang="en-US" altLang="zh-CN" dirty="0"/>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809863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fontScale="92500" lnSpcReduction="10000"/>
          </a:bodyPr>
          <a:lstStyle/>
          <a:p>
            <a:pPr>
              <a:defRPr/>
            </a:pPr>
            <a:r>
              <a:rPr lang="zh-CN" altLang="en-US" dirty="0"/>
              <a:t>戏剧性紧张和游戏可玩性紧张</a:t>
            </a:r>
            <a:endParaRPr lang="en-US" altLang="zh-CN" dirty="0"/>
          </a:p>
          <a:p>
            <a:pPr lvl="1">
              <a:defRPr/>
            </a:pPr>
            <a:r>
              <a:rPr lang="zh-CN" altLang="en-US" dirty="0"/>
              <a:t>某些重要的事情处于危险之中的感觉，想知道接下来会发生什么的欲望</a:t>
            </a:r>
            <a:endParaRPr lang="en-US" altLang="zh-CN" dirty="0"/>
          </a:p>
          <a:p>
            <a:pPr>
              <a:defRPr/>
            </a:pPr>
            <a:r>
              <a:rPr lang="zh-CN" altLang="en-US" dirty="0"/>
              <a:t>戏剧性紧张</a:t>
            </a:r>
            <a:endParaRPr lang="en-US" altLang="zh-CN" dirty="0"/>
          </a:p>
          <a:p>
            <a:pPr lvl="1">
              <a:defRPr/>
            </a:pPr>
            <a:r>
              <a:rPr lang="zh-CN" altLang="en-US" dirty="0"/>
              <a:t>故事讲述的本质，悬念提升了这种感觉</a:t>
            </a:r>
            <a:endParaRPr lang="en-US" altLang="zh-CN" dirty="0"/>
          </a:p>
          <a:p>
            <a:pPr lvl="1">
              <a:defRPr/>
            </a:pPr>
            <a:r>
              <a:rPr lang="zh-CN" altLang="en-US" dirty="0"/>
              <a:t>依赖读者对一个角色的认同和对那个角色接下来会发生什么的好奇心</a:t>
            </a:r>
            <a:endParaRPr lang="en-US" altLang="zh-CN" dirty="0"/>
          </a:p>
          <a:p>
            <a:pPr>
              <a:defRPr/>
            </a:pPr>
            <a:r>
              <a:rPr lang="zh-CN" altLang="en-US" dirty="0"/>
              <a:t>游戏可玩性紧张</a:t>
            </a:r>
            <a:endParaRPr lang="en-US" altLang="zh-CN" dirty="0"/>
          </a:p>
          <a:p>
            <a:pPr lvl="1">
              <a:defRPr/>
            </a:pPr>
            <a:r>
              <a:rPr lang="zh-CN" altLang="en-US" dirty="0"/>
              <a:t>来自于玩家克服挑战的欲望以及他对是否会成功或失败的不确定性</a:t>
            </a:r>
            <a:endParaRPr lang="en-US" altLang="zh-CN" dirty="0"/>
          </a:p>
          <a:p>
            <a:pPr lvl="1">
              <a:defRPr/>
            </a:pPr>
            <a:r>
              <a:rPr lang="zh-CN" altLang="en-US" dirty="0"/>
              <a:t>不要求任何角色</a:t>
            </a:r>
            <a:endParaRPr lang="en-US" altLang="zh-CN" dirty="0"/>
          </a:p>
          <a:p>
            <a:pPr>
              <a:defRPr/>
            </a:pPr>
            <a:r>
              <a:rPr lang="zh-CN" altLang="en-US" dirty="0"/>
              <a:t>一个重要的区别在于它们面对随机性和重复性时这种感觉持续的能力</a:t>
            </a:r>
            <a:endParaRPr lang="en-US" altLang="zh-CN" dirty="0"/>
          </a:p>
          <a:p>
            <a:pPr lvl="1">
              <a:defRPr/>
            </a:pPr>
            <a:r>
              <a:rPr lang="zh-CN" altLang="en-US" dirty="0"/>
              <a:t>随机性和重复性会摧毁戏剧性紧张</a:t>
            </a:r>
            <a:endParaRPr lang="en-US" altLang="zh-CN" dirty="0"/>
          </a:p>
          <a:p>
            <a:pPr lvl="1">
              <a:defRPr/>
            </a:pPr>
            <a:r>
              <a:rPr lang="zh-CN" altLang="en-US" dirty="0"/>
              <a:t>游戏可玩性紧张可以很容易地忍受随机性和重复性更长时间</a:t>
            </a: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148633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2</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设计组件和过程</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09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玩家不能改变的故事</a:t>
            </a:r>
            <a:endParaRPr lang="en-US" altLang="zh-CN" dirty="0"/>
          </a:p>
          <a:p>
            <a:r>
              <a:rPr lang="zh-CN" altLang="en-US" dirty="0"/>
              <a:t>利与弊</a:t>
            </a:r>
            <a:endParaRPr lang="en-US" altLang="zh-CN" dirty="0"/>
          </a:p>
          <a:p>
            <a:pPr lvl="1"/>
            <a:r>
              <a:rPr lang="zh-CN" altLang="en-US" dirty="0"/>
              <a:t>线性故事比非线性故事要求的内容少</a:t>
            </a:r>
            <a:endParaRPr lang="en-US" altLang="zh-CN" dirty="0"/>
          </a:p>
          <a:p>
            <a:pPr lvl="1"/>
            <a:r>
              <a:rPr lang="zh-CN" altLang="en-US" dirty="0"/>
              <a:t>故事讲述引擎更简单</a:t>
            </a:r>
            <a:endParaRPr lang="en-US" altLang="zh-CN" dirty="0"/>
          </a:p>
          <a:p>
            <a:pPr lvl="1"/>
            <a:r>
              <a:rPr lang="zh-CN" altLang="en-US" dirty="0"/>
              <a:t>更不容易出现</a:t>
            </a:r>
            <a:r>
              <a:rPr lang="en-US" altLang="zh-CN" dirty="0"/>
              <a:t>bug</a:t>
            </a:r>
            <a:r>
              <a:rPr lang="zh-CN" altLang="en-US" dirty="0"/>
              <a:t>和矛盾</a:t>
            </a:r>
            <a:endParaRPr lang="en-US" altLang="zh-CN" dirty="0"/>
          </a:p>
          <a:p>
            <a:pPr lvl="1"/>
            <a:r>
              <a:rPr lang="zh-CN" altLang="en-US" dirty="0"/>
              <a:t>不允许玩家拥有戏剧性自由</a:t>
            </a:r>
            <a:endParaRPr lang="en-US" altLang="zh-CN" dirty="0"/>
          </a:p>
          <a:p>
            <a:pPr lvl="1"/>
            <a:r>
              <a:rPr lang="zh-CN" altLang="en-US" dirty="0"/>
              <a:t>能驾驭更加巨大的情感力量</a:t>
            </a: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695113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玩家可以改变的故事</a:t>
            </a:r>
            <a:endParaRPr lang="en-US" altLang="zh-CN" dirty="0"/>
          </a:p>
          <a:p>
            <a:r>
              <a:rPr lang="zh-CN" altLang="en-US" dirty="0"/>
              <a:t>两种常用结构</a:t>
            </a:r>
            <a:endParaRPr lang="en-US" altLang="zh-CN" dirty="0"/>
          </a:p>
          <a:p>
            <a:pPr lvl="1"/>
            <a:r>
              <a:rPr lang="zh-CN" altLang="en-US" dirty="0"/>
              <a:t>分支故事</a:t>
            </a:r>
            <a:endParaRPr lang="en-US" altLang="zh-CN" dirty="0"/>
          </a:p>
          <a:p>
            <a:pPr lvl="1"/>
            <a:r>
              <a:rPr lang="zh-CN" altLang="en-US" dirty="0"/>
              <a:t>反送故事</a:t>
            </a:r>
            <a:endParaRPr lang="en-US" altLang="zh-CN" dirty="0"/>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7397918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pPr>
              <a:defRPr/>
            </a:pPr>
            <a:r>
              <a:rPr lang="zh-CN" altLang="en-US" dirty="0"/>
              <a:t>分支故事</a:t>
            </a:r>
            <a:endParaRPr lang="en-US" altLang="zh-CN" dirty="0"/>
          </a:p>
          <a:p>
            <a:pPr lvl="1">
              <a:defRPr/>
            </a:pPr>
            <a:r>
              <a:rPr lang="zh-CN" altLang="en-US" dirty="0"/>
              <a:t>允许玩家在每次玩游戏的时候都有一个不同的体验。这种故事不提供一个情节线，而是在很多不同的点上提供了彼此分离的岔口</a:t>
            </a:r>
            <a:endParaRPr lang="en-US" altLang="zh-CN" dirty="0"/>
          </a:p>
          <a:p>
            <a:pPr lvl="1">
              <a:defRPr/>
            </a:pPr>
            <a:r>
              <a:rPr lang="zh-CN" altLang="en-US" dirty="0"/>
              <a:t>设计者决定各种不同的可能的情节线和它们怎样相互联系起来</a:t>
            </a:r>
            <a:endParaRPr lang="en-US" altLang="zh-CN" dirty="0"/>
          </a:p>
          <a:p>
            <a:pPr lvl="1">
              <a:defRPr/>
            </a:pPr>
            <a:r>
              <a:rPr lang="zh-CN" altLang="en-US" dirty="0"/>
              <a:t>在游戏过程中，故事讲述引擎跟踪玩家在任何给定时间正在跟随哪一条情节线</a:t>
            </a:r>
            <a:endParaRPr lang="en-US" altLang="zh-CN" dirty="0"/>
          </a:p>
          <a:p>
            <a:pPr lvl="1">
              <a:defRPr/>
            </a:pPr>
            <a:r>
              <a:rPr lang="zh-CN" altLang="en-US" dirty="0"/>
              <a:t>当故事到达一个分支点时，核心机制必须向故事讲述引擎发送触发信息来告诉它玩家接下来将进入哪一条可能的分支</a:t>
            </a:r>
            <a:endParaRPr lang="en-US" altLang="zh-CN" dirty="0"/>
          </a:p>
          <a:p>
            <a:pPr lvl="1">
              <a:defRPr/>
            </a:pPr>
            <a:r>
              <a:rPr lang="zh-CN" altLang="en-US" dirty="0"/>
              <a:t>影响故事方向的玩家事件分为两种</a:t>
            </a:r>
            <a:endParaRPr lang="en-US" altLang="zh-CN" dirty="0"/>
          </a:p>
          <a:p>
            <a:pPr lvl="2">
              <a:defRPr/>
            </a:pPr>
            <a:r>
              <a:rPr lang="zh-CN" altLang="en-US" dirty="0"/>
              <a:t>克服一个挑战的努力</a:t>
            </a:r>
            <a:endParaRPr lang="en-US" altLang="zh-CN" dirty="0"/>
          </a:p>
          <a:p>
            <a:pPr lvl="2">
              <a:defRPr/>
            </a:pPr>
            <a:r>
              <a:rPr lang="zh-CN" altLang="en-US" dirty="0"/>
              <a:t>故事要求玩家所做的决定</a:t>
            </a:r>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6426298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4864506" cy="4429690"/>
          </a:xfrm>
        </p:spPr>
        <p:txBody>
          <a:bodyPr>
            <a:normAutofit/>
          </a:bodyPr>
          <a:lstStyle/>
          <a:p>
            <a:pPr>
              <a:defRPr/>
            </a:pPr>
            <a:r>
              <a:rPr lang="zh-CN" altLang="en-US" dirty="0"/>
              <a:t>分支故事</a:t>
            </a:r>
            <a:endParaRPr lang="en-US" altLang="zh-CN" dirty="0"/>
          </a:p>
          <a:p>
            <a:pPr lvl="1">
              <a:defRPr/>
            </a:pPr>
            <a:r>
              <a:rPr lang="zh-CN" altLang="en-US" dirty="0"/>
              <a:t>结构</a:t>
            </a:r>
            <a:endParaRPr lang="en-US" altLang="zh-CN" dirty="0"/>
          </a:p>
          <a:p>
            <a:pPr lvl="2">
              <a:defRPr/>
            </a:pPr>
            <a:r>
              <a:rPr lang="zh-CN" altLang="en-US" dirty="0"/>
              <a:t>分支点的数目通常和从它们指出的分支的数目不同</a:t>
            </a:r>
            <a:endParaRPr lang="en-US" altLang="zh-CN" dirty="0"/>
          </a:p>
          <a:p>
            <a:pPr lvl="2">
              <a:defRPr/>
            </a:pPr>
            <a:r>
              <a:rPr lang="zh-CN" altLang="en-US" dirty="0"/>
              <a:t>分支只能向下或者向两侧发展，但是它们从来都不会再返回</a:t>
            </a:r>
            <a:endParaRPr lang="en-US" altLang="zh-CN" dirty="0"/>
          </a:p>
          <a:p>
            <a:pPr lvl="2">
              <a:defRPr/>
            </a:pPr>
            <a:r>
              <a:rPr lang="zh-CN" altLang="en-US" dirty="0"/>
              <a:t>和真实的树的分支不同，这里不同的分支可以合并，即不同的情节线可以汇集到一点</a:t>
            </a:r>
            <a:endParaRPr lang="en-US" altLang="zh-CN" dirty="0"/>
          </a:p>
          <a:p>
            <a:pPr lvl="2">
              <a:defRPr/>
            </a:pPr>
            <a:r>
              <a:rPr lang="zh-CN" altLang="en-US" dirty="0"/>
              <a:t>图只显示了一个开始点，但是实际上如果玩家在故事发生之前做了一个关键决定，那么故事可能有多个开始点</a:t>
            </a:r>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pic>
        <p:nvPicPr>
          <p:cNvPr id="4" name="Picture 5">
            <a:extLst>
              <a:ext uri="{FF2B5EF4-FFF2-40B4-BE49-F238E27FC236}">
                <a16:creationId xmlns:a16="http://schemas.microsoft.com/office/drawing/2014/main" id="{4F1973FE-50EF-5443-B24C-8A5CC74F5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893" y="1834284"/>
            <a:ext cx="5310188"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767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pPr>
              <a:defRPr/>
            </a:pPr>
            <a:r>
              <a:rPr lang="zh-CN" altLang="en-US" dirty="0"/>
              <a:t>分支故事</a:t>
            </a:r>
            <a:endParaRPr lang="en-US" altLang="zh-CN" dirty="0"/>
          </a:p>
          <a:p>
            <a:pPr lvl="1"/>
            <a:r>
              <a:rPr lang="zh-CN" altLang="en-US" dirty="0"/>
              <a:t>缺点</a:t>
            </a:r>
            <a:endParaRPr lang="en-US" altLang="zh-CN" dirty="0"/>
          </a:p>
          <a:p>
            <a:pPr lvl="2"/>
            <a:r>
              <a:rPr lang="zh-CN" altLang="en-US" dirty="0"/>
              <a:t>实现起来非常昂贵</a:t>
            </a:r>
            <a:endParaRPr lang="en-US" altLang="zh-CN" dirty="0"/>
          </a:p>
          <a:p>
            <a:pPr lvl="2"/>
            <a:r>
              <a:rPr lang="zh-CN" altLang="en-US" dirty="0"/>
              <a:t>每一个关键事件必须分支到它自己在树中的唯一部分</a:t>
            </a:r>
            <a:endParaRPr lang="en-US" altLang="zh-CN" dirty="0"/>
          </a:p>
          <a:p>
            <a:pPr lvl="2"/>
            <a:r>
              <a:rPr lang="zh-CN" altLang="en-US" dirty="0"/>
              <a:t>如果一个玩家希望看到所有的内容，他必须重复地玩游戏</a:t>
            </a:r>
            <a:endParaRPr lang="en-US" altLang="zh-CN"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88922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8960159" cy="4429690"/>
          </a:xfrm>
        </p:spPr>
        <p:txBody>
          <a:bodyPr>
            <a:normAutofit/>
          </a:bodyPr>
          <a:lstStyle/>
          <a:p>
            <a:r>
              <a:rPr lang="zh-CN" altLang="en-US" dirty="0"/>
              <a:t>反送故事</a:t>
            </a:r>
            <a:endParaRPr lang="en-US" altLang="zh-CN" dirty="0"/>
          </a:p>
          <a:p>
            <a:pPr lvl="1"/>
            <a:r>
              <a:rPr lang="zh-CN" altLang="en-US" dirty="0"/>
              <a:t>情节分支了很多次但是最后都反送回一个单一的不可避免的事件，然后继续分支，再反送回一个不可避免的事件</a:t>
            </a:r>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pic>
        <p:nvPicPr>
          <p:cNvPr id="4" name="Picture 5">
            <a:extLst>
              <a:ext uri="{FF2B5EF4-FFF2-40B4-BE49-F238E27FC236}">
                <a16:creationId xmlns:a16="http://schemas.microsoft.com/office/drawing/2014/main" id="{17689FA3-192F-3C4A-8BA4-1BF46FEAE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743" y="1076326"/>
            <a:ext cx="1547708" cy="530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317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10</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创造用户体验</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8928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掌握以玩家为中心的界面设计</a:t>
            </a:r>
            <a:endParaRPr lang="en-US" altLang="zh-CN" dirty="0"/>
          </a:p>
          <a:p>
            <a:pPr>
              <a:defRPr/>
            </a:pPr>
            <a:r>
              <a:rPr lang="zh-CN" altLang="en-US" dirty="0"/>
              <a:t>了解游戏用户界面设计的过程</a:t>
            </a:r>
            <a:endParaRPr lang="en-US" altLang="zh-CN" dirty="0"/>
          </a:p>
          <a:p>
            <a:pPr>
              <a:defRPr/>
            </a:pPr>
            <a:r>
              <a:rPr lang="zh-CN" altLang="en-US" dirty="0"/>
              <a:t>了解设计需要考虑的主要方面</a:t>
            </a:r>
            <a:endParaRPr lang="en-US" altLang="zh-CN" dirty="0"/>
          </a:p>
          <a:p>
            <a:pPr lvl="1">
              <a:defRPr/>
            </a:pPr>
            <a:r>
              <a:rPr lang="zh-CN" altLang="en-US" dirty="0"/>
              <a:t>复杂度管理</a:t>
            </a:r>
            <a:endParaRPr lang="en-US" altLang="zh-CN" dirty="0"/>
          </a:p>
          <a:p>
            <a:pPr lvl="1">
              <a:defRPr/>
            </a:pPr>
            <a:r>
              <a:rPr lang="zh-CN" altLang="en-US" dirty="0"/>
              <a:t>交互模型</a:t>
            </a:r>
            <a:endParaRPr lang="en-US" altLang="zh-CN" dirty="0"/>
          </a:p>
          <a:p>
            <a:pPr lvl="1">
              <a:defRPr/>
            </a:pPr>
            <a:r>
              <a:rPr lang="zh-CN" altLang="en-US" dirty="0"/>
              <a:t>视角</a:t>
            </a:r>
            <a:endParaRPr lang="en-US" altLang="zh-CN" dirty="0"/>
          </a:p>
          <a:p>
            <a:pPr lvl="1">
              <a:defRPr/>
            </a:pPr>
            <a:r>
              <a:rPr lang="zh-CN" altLang="en-US" dirty="0"/>
              <a:t>视觉元素</a:t>
            </a:r>
            <a:endParaRPr lang="en-US" altLang="zh-CN" dirty="0"/>
          </a:p>
          <a:p>
            <a:pPr lvl="1">
              <a:defRPr/>
            </a:pPr>
            <a:r>
              <a:rPr lang="zh-CN" altLang="en-US" dirty="0"/>
              <a:t>音频元素</a:t>
            </a:r>
            <a:endParaRPr lang="en-US" altLang="zh-CN" dirty="0"/>
          </a:p>
          <a:p>
            <a:pPr lvl="1">
              <a:defRPr/>
            </a:pPr>
            <a:r>
              <a:rPr lang="zh-CN" altLang="en-US" dirty="0"/>
              <a:t>输入设备</a:t>
            </a:r>
            <a:endParaRPr lang="en-US" altLang="zh-CN" dirty="0"/>
          </a:p>
          <a:p>
            <a:pPr lvl="1">
              <a:defRPr/>
            </a:pPr>
            <a:r>
              <a:rPr lang="zh-CN" altLang="en-US" dirty="0"/>
              <a:t>导航技术</a:t>
            </a:r>
            <a:endParaRPr lang="en-US" altLang="zh-CN" dirty="0"/>
          </a:p>
          <a:p>
            <a:pPr lvl="1">
              <a:defRPr/>
            </a:pPr>
            <a:r>
              <a:rPr lang="zh-CN" altLang="en-US" dirty="0"/>
              <a:t>定制</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967137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什么是用户体验</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一个游戏的用户界面实际上向玩家呈现娱乐体验。游戏的用户界面发挥着比其他大部分程序的用户界面都复杂的作用</a:t>
            </a:r>
            <a:endParaRPr lang="en-US" altLang="zh-CN" dirty="0"/>
          </a:p>
          <a:p>
            <a:pPr lvl="1"/>
            <a:r>
              <a:rPr lang="zh-CN" altLang="en-US" dirty="0"/>
              <a:t>大部分计算机程序都是工具，所以它们的用户界面允许用户输入和创建数据，控制过程，清楚地看到结果。作为工具的一部分，用户界面必须给用户提供最大限度的控制、信息和灵活度。</a:t>
            </a:r>
            <a:endParaRPr lang="en-US" altLang="zh-CN" dirty="0"/>
          </a:p>
          <a:p>
            <a:pPr lvl="1"/>
            <a:r>
              <a:rPr lang="zh-CN" altLang="en-US" dirty="0"/>
              <a:t>视频游戏的存在是为了娱乐，它的用户界面应该学习和使用很方便，它不告诉玩家游戏内部发生的所有事情，也不给玩家对游戏最大限度的控制。它在游戏内部和玩家之间斡旋，创造出让玩家感觉像游戏可玩性和故事讲述的体验</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074173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以玩家为中心的界面设计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关注玩家需要什么才能舒服地玩游戏以及怎样尽可能创造流畅的、令人享受的用户体验</a:t>
            </a:r>
            <a:endParaRPr lang="en-US" altLang="zh-CN" dirty="0"/>
          </a:p>
          <a:p>
            <a:r>
              <a:rPr lang="zh-CN" altLang="en-US" dirty="0"/>
              <a:t>关于创新</a:t>
            </a:r>
            <a:endParaRPr lang="en-US" altLang="zh-CN" dirty="0"/>
          </a:p>
          <a:p>
            <a:pPr lvl="1"/>
            <a:r>
              <a:rPr lang="zh-CN" altLang="en-US" dirty="0"/>
              <a:t>虽然几乎在游戏设计的所有方面都鼓励创新，但是我们强烈要求关于用户界面设计的创新一定要谨慎。虽然你希望游戏可玩性的新奇能够打动玩家，但是玩家几乎都毫无疑问地更喜欢一个熟悉的</a:t>
            </a:r>
            <a:r>
              <a:rPr lang="en-US" altLang="zh-CN" dirty="0"/>
              <a:t>UI</a:t>
            </a:r>
            <a:r>
              <a:rPr lang="zh-CN" altLang="en-US" dirty="0"/>
              <a:t>。大部分类型都演化出了一套实用的适合于它们的游戏可玩性的反馈元素和控制技术</a:t>
            </a:r>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388910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了解以玩家为中心的设计方法</a:t>
            </a:r>
          </a:p>
          <a:p>
            <a:r>
              <a:rPr kumimoji="1" lang="zh-CN" altLang="en-US" dirty="0"/>
              <a:t>掌握视频游戏的关键组成</a:t>
            </a:r>
          </a:p>
          <a:p>
            <a:r>
              <a:rPr kumimoji="1" lang="zh-CN" altLang="en-US" dirty="0"/>
              <a:t>掌握视频游戏的结构</a:t>
            </a:r>
          </a:p>
          <a:p>
            <a:r>
              <a:rPr kumimoji="1" lang="zh-CN" altLang="en-US" dirty="0"/>
              <a:t>掌握游戏开发过程的三个阶段</a:t>
            </a:r>
          </a:p>
          <a:p>
            <a:r>
              <a:rPr kumimoji="1" lang="zh-CN" altLang="en-US" dirty="0"/>
              <a:t>了解游戏设计团队的构成</a:t>
            </a:r>
          </a:p>
          <a:p>
            <a:r>
              <a:rPr kumimoji="1" lang="zh-CN" altLang="en-US" dirty="0"/>
              <a:t>了解相关的设计文档</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7343054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设计过程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fontScale="92500" lnSpcReduction="10000"/>
          </a:bodyPr>
          <a:lstStyle/>
          <a:p>
            <a:pPr>
              <a:defRPr/>
            </a:pPr>
            <a:r>
              <a:rPr lang="zh-CN" altLang="en-US" dirty="0"/>
              <a:t>定义游戏可玩性模式</a:t>
            </a:r>
            <a:endParaRPr lang="en-US" altLang="zh-CN" dirty="0"/>
          </a:p>
          <a:p>
            <a:pPr lvl="1">
              <a:defRPr/>
            </a:pPr>
            <a:r>
              <a:rPr lang="zh-CN" altLang="en-US" dirty="0"/>
              <a:t>首先设计主要可玩性模式，即玩家花费大部分时间的模式</a:t>
            </a:r>
            <a:endParaRPr lang="en-US" altLang="zh-CN" dirty="0"/>
          </a:p>
          <a:p>
            <a:pPr lvl="1">
              <a:defRPr/>
            </a:pPr>
            <a:r>
              <a:rPr lang="zh-CN" altLang="en-US" dirty="0"/>
              <a:t>其次设计游戏可能需要的可玩性模式</a:t>
            </a:r>
            <a:endParaRPr lang="en-US" altLang="zh-CN" dirty="0"/>
          </a:p>
          <a:p>
            <a:pPr lvl="1">
              <a:defRPr/>
            </a:pPr>
            <a:r>
              <a:rPr lang="zh-CN" altLang="en-US" dirty="0"/>
              <a:t>如果游戏提供了少量的可玩性模式，那么一旦确定了每种模式的目的以及玩家会在每种模式做什么，就可以开始设计用户界面。然而如果游戏提供了很多数目的模式，那么就应该等待，直到已经计划了游戏的结构以及理解了游戏怎样从一个模式转移到另一个之后。</a:t>
            </a:r>
            <a:endParaRPr lang="en-US" altLang="zh-CN" dirty="0"/>
          </a:p>
          <a:p>
            <a:pPr lvl="1">
              <a:defRPr/>
            </a:pPr>
            <a:r>
              <a:rPr lang="zh-CN" altLang="en-US" dirty="0"/>
              <a:t>一旦有了一个可玩性模式列表，就可以开始思考每一个模式将需要什么样的视觉元素和控制。</a:t>
            </a:r>
            <a:endParaRPr lang="en-US" altLang="zh-CN" dirty="0"/>
          </a:p>
          <a:p>
            <a:pPr lvl="1">
              <a:defRPr/>
            </a:pPr>
            <a:r>
              <a:rPr lang="zh-CN" altLang="en-US" dirty="0"/>
              <a:t>通常需要为游戏提供的每一种可玩性模式定义一个不同的用户界面。设计一个用户界面的步骤包括</a:t>
            </a:r>
            <a:endParaRPr lang="en-US" altLang="zh-CN" dirty="0"/>
          </a:p>
          <a:p>
            <a:pPr lvl="2">
              <a:defRPr/>
            </a:pPr>
            <a:r>
              <a:rPr lang="zh-CN" altLang="en-US" dirty="0"/>
              <a:t>为每一种模式设计一个屏幕布局</a:t>
            </a:r>
            <a:endParaRPr lang="en-US" altLang="zh-CN" dirty="0"/>
          </a:p>
          <a:p>
            <a:pPr lvl="2">
              <a:defRPr/>
            </a:pPr>
            <a:r>
              <a:rPr lang="zh-CN" altLang="en-US" dirty="0"/>
              <a:t>选择告诉玩家他需要知道什么视觉元素</a:t>
            </a:r>
            <a:endParaRPr lang="en-US" altLang="zh-CN" dirty="0"/>
          </a:p>
          <a:p>
            <a:pPr lvl="2">
              <a:defRPr/>
            </a:pPr>
            <a:r>
              <a:rPr lang="zh-CN" altLang="en-US" dirty="0"/>
              <a:t>定义使游戏做玩家希望做的事情的输入</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75092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管理复杂度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简化游戏</a:t>
            </a:r>
            <a:endParaRPr lang="en-US" altLang="zh-CN" dirty="0"/>
          </a:p>
          <a:p>
            <a:pPr lvl="1"/>
            <a:r>
              <a:rPr lang="zh-CN" altLang="en-US" dirty="0">
                <a:solidFill>
                  <a:srgbClr val="D27263"/>
                </a:solidFill>
              </a:rPr>
              <a:t>抽象</a:t>
            </a:r>
            <a:endParaRPr lang="en-US" altLang="zh-CN" dirty="0">
              <a:solidFill>
                <a:srgbClr val="D27263"/>
              </a:solidFill>
            </a:endParaRPr>
          </a:p>
          <a:p>
            <a:pPr lvl="2"/>
            <a:r>
              <a:rPr lang="zh-CN" altLang="en-US" dirty="0"/>
              <a:t>把一个复杂系统的某些方面或者功能比较精确和详细的版本移除，用一个不那么精确或者详细的版本代替或者直接移除</a:t>
            </a:r>
            <a:endParaRPr lang="en-US" altLang="zh-CN" dirty="0"/>
          </a:p>
          <a:p>
            <a:pPr lvl="3"/>
            <a:r>
              <a:rPr lang="zh-CN" altLang="en-US" dirty="0"/>
              <a:t>很多驾驶游戏都没有模拟燃料消耗</a:t>
            </a:r>
            <a:endParaRPr lang="en-US" altLang="zh-CN" dirty="0"/>
          </a:p>
          <a:p>
            <a:pPr lvl="1"/>
            <a:r>
              <a:rPr lang="zh-CN" altLang="en-US" dirty="0">
                <a:solidFill>
                  <a:srgbClr val="D27263"/>
                </a:solidFill>
              </a:rPr>
              <a:t>自动化</a:t>
            </a:r>
            <a:endParaRPr lang="en-US" altLang="zh-CN" dirty="0">
              <a:solidFill>
                <a:srgbClr val="D27263"/>
              </a:solidFill>
            </a:endParaRPr>
          </a:p>
          <a:p>
            <a:pPr lvl="2"/>
            <a:r>
              <a:rPr lang="zh-CN" altLang="en-US" dirty="0"/>
              <a:t>把一个过程从玩家控制中移除出来，让计算机处理这个过程。但该过程仍然是核心机制的一部分。</a:t>
            </a:r>
            <a:endParaRPr lang="en-US" altLang="zh-CN" dirty="0"/>
          </a:p>
          <a:p>
            <a:pPr lvl="3"/>
            <a:r>
              <a:rPr lang="zh-CN" altLang="en-US" dirty="0"/>
              <a:t>游戏中的自动控制或手动控制</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6591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管理复杂度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简化游戏</a:t>
            </a:r>
            <a:endParaRPr lang="en-US" altLang="zh-CN" dirty="0"/>
          </a:p>
          <a:p>
            <a:pPr lvl="1"/>
            <a:r>
              <a:rPr lang="zh-CN" altLang="en-US" dirty="0">
                <a:solidFill>
                  <a:srgbClr val="D27263"/>
                </a:solidFill>
              </a:rPr>
              <a:t>抽象</a:t>
            </a:r>
            <a:endParaRPr lang="en-US" altLang="zh-CN" dirty="0">
              <a:solidFill>
                <a:srgbClr val="D27263"/>
              </a:solidFill>
            </a:endParaRPr>
          </a:p>
          <a:p>
            <a:pPr lvl="2"/>
            <a:r>
              <a:rPr lang="zh-CN" altLang="en-US" dirty="0"/>
              <a:t>把一个复杂系统的某些方面或者功能比较精确和详细的版本移除，用一个不那么精确或者详细的版本代替或者直接移除</a:t>
            </a:r>
            <a:endParaRPr lang="en-US" altLang="zh-CN" dirty="0"/>
          </a:p>
          <a:p>
            <a:pPr lvl="3"/>
            <a:r>
              <a:rPr lang="zh-CN" altLang="en-US" dirty="0"/>
              <a:t>很多驾驶游戏都没有模拟燃料消耗</a:t>
            </a:r>
            <a:endParaRPr lang="en-US" altLang="zh-CN" dirty="0"/>
          </a:p>
          <a:p>
            <a:pPr lvl="1"/>
            <a:r>
              <a:rPr lang="zh-CN" altLang="en-US" dirty="0">
                <a:solidFill>
                  <a:srgbClr val="D27263"/>
                </a:solidFill>
              </a:rPr>
              <a:t>自动化</a:t>
            </a:r>
            <a:endParaRPr lang="en-US" altLang="zh-CN" dirty="0">
              <a:solidFill>
                <a:srgbClr val="D27263"/>
              </a:solidFill>
            </a:endParaRPr>
          </a:p>
          <a:p>
            <a:pPr lvl="2"/>
            <a:r>
              <a:rPr lang="zh-CN" altLang="en-US" dirty="0"/>
              <a:t>把一个过程从玩家控制中移除出来，让计算机处理这个过程。但该过程仍然是核心机制的一部分。</a:t>
            </a:r>
            <a:endParaRPr lang="en-US" altLang="zh-CN" dirty="0"/>
          </a:p>
          <a:p>
            <a:pPr lvl="3"/>
            <a:r>
              <a:rPr lang="zh-CN" altLang="en-US" dirty="0"/>
              <a:t>游戏中的自动控制或手动控制</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80068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11</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游戏可玩性</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96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了解创造游戏乐趣需遵守的基本原则</a:t>
            </a:r>
            <a:endParaRPr lang="en-US" altLang="zh-CN" dirty="0"/>
          </a:p>
          <a:p>
            <a:r>
              <a:rPr lang="zh-CN" altLang="en-US" dirty="0"/>
              <a:t>理解挑战的层次结构</a:t>
            </a:r>
            <a:endParaRPr lang="en-US" altLang="zh-CN" dirty="0"/>
          </a:p>
          <a:p>
            <a:r>
              <a:rPr lang="zh-CN" altLang="en-US" dirty="0"/>
              <a:t>了解常用的挑战</a:t>
            </a:r>
            <a:endParaRPr lang="en-US" altLang="zh-CN" dirty="0"/>
          </a:p>
          <a:p>
            <a:r>
              <a:rPr lang="zh-CN" altLang="en-US" dirty="0"/>
              <a:t>了解游戏中的动作</a:t>
            </a:r>
            <a:endParaRPr lang="en-US" altLang="zh-CN" dirty="0"/>
          </a:p>
          <a:p>
            <a:r>
              <a:rPr lang="zh-CN" altLang="en-US" dirty="0"/>
              <a:t>了解关于游戏保存机制的争论</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0585304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让游戏变得有趣</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让一个游戏变得有趣的东西</a:t>
            </a:r>
            <a:r>
              <a:rPr lang="en-US" altLang="zh-CN" dirty="0"/>
              <a:t>95%</a:t>
            </a:r>
            <a:r>
              <a:rPr lang="zh-CN" altLang="en-US" dirty="0"/>
              <a:t>跟想象力或者创造力无关。绝大部分让游戏没有意思都是由糟糕的执行力引起的，而不是糟糕的想法</a:t>
            </a:r>
            <a:endParaRPr lang="en-US" altLang="zh-CN" dirty="0"/>
          </a:p>
          <a:p>
            <a:pPr lvl="1"/>
            <a:r>
              <a:rPr lang="zh-CN" altLang="en-US" dirty="0"/>
              <a:t>让一个游戏变得有趣的</a:t>
            </a:r>
            <a:r>
              <a:rPr lang="en-US" altLang="zh-CN" dirty="0"/>
              <a:t>50%</a:t>
            </a:r>
            <a:r>
              <a:rPr lang="zh-CN" altLang="en-US" dirty="0"/>
              <a:t>的工作由避免错误组成</a:t>
            </a:r>
            <a:endParaRPr lang="en-US" altLang="zh-CN" dirty="0"/>
          </a:p>
          <a:p>
            <a:pPr lvl="1"/>
            <a:r>
              <a:rPr lang="zh-CN" altLang="en-US" dirty="0"/>
              <a:t>让一个游戏变得有趣的</a:t>
            </a:r>
            <a:r>
              <a:rPr lang="en-US" altLang="zh-CN" dirty="0"/>
              <a:t>30%</a:t>
            </a:r>
            <a:r>
              <a:rPr lang="zh-CN" altLang="en-US" dirty="0"/>
              <a:t>的工作来自于调整和完善</a:t>
            </a:r>
            <a:endParaRPr lang="en-US" altLang="zh-CN" dirty="0"/>
          </a:p>
          <a:p>
            <a:pPr lvl="1"/>
            <a:r>
              <a:rPr lang="zh-CN" altLang="en-US" dirty="0"/>
              <a:t>让一个游戏变得有趣的</a:t>
            </a:r>
            <a:r>
              <a:rPr lang="en-US" altLang="zh-CN" dirty="0"/>
              <a:t>10%</a:t>
            </a:r>
            <a:r>
              <a:rPr lang="zh-CN" altLang="en-US" dirty="0"/>
              <a:t>的工作来自于对游戏体验的富有想象力的变化</a:t>
            </a:r>
            <a:endParaRPr lang="en-US" altLang="zh-CN" dirty="0"/>
          </a:p>
          <a:p>
            <a:pPr lvl="1"/>
            <a:r>
              <a:rPr lang="zh-CN" altLang="en-US" dirty="0"/>
              <a:t>让一个游戏变得有趣的</a:t>
            </a:r>
            <a:r>
              <a:rPr lang="en-US" altLang="zh-CN" dirty="0"/>
              <a:t>4%</a:t>
            </a:r>
            <a:r>
              <a:rPr lang="zh-CN" altLang="en-US" dirty="0"/>
              <a:t>的工作来自于真正的游戏创新</a:t>
            </a:r>
            <a:endParaRPr lang="en-US" altLang="zh-CN" dirty="0"/>
          </a:p>
          <a:p>
            <a:pPr lvl="1"/>
            <a:r>
              <a:rPr lang="zh-CN" altLang="en-US" dirty="0"/>
              <a:t>让一个游戏变得有趣的</a:t>
            </a:r>
            <a:r>
              <a:rPr lang="en-US" altLang="zh-CN" dirty="0"/>
              <a:t>1%</a:t>
            </a:r>
            <a:r>
              <a:rPr lang="zh-CN" altLang="en-US" dirty="0"/>
              <a:t>的工作来自于不可预知的、不可分析的、不可计算的因素</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421595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挑战的层次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告诉玩家关于挑战的信息</a:t>
            </a:r>
            <a:endParaRPr lang="en-US" altLang="zh-CN" dirty="0"/>
          </a:p>
          <a:p>
            <a:pPr lvl="1"/>
            <a:r>
              <a:rPr lang="zh-CN" altLang="en-US" dirty="0"/>
              <a:t>挑战的类型</a:t>
            </a:r>
            <a:endParaRPr lang="en-US" altLang="zh-CN" dirty="0"/>
          </a:p>
          <a:p>
            <a:pPr lvl="2"/>
            <a:r>
              <a:rPr lang="zh-CN" altLang="en-US" dirty="0"/>
              <a:t>显式挑战：直接告诉玩家</a:t>
            </a:r>
            <a:endParaRPr lang="en-US" altLang="zh-CN" dirty="0"/>
          </a:p>
          <a:p>
            <a:pPr lvl="2"/>
            <a:r>
              <a:rPr lang="zh-CN" altLang="en-US" dirty="0"/>
              <a:t>隐式挑战：让玩家自己发现</a:t>
            </a:r>
            <a:endParaRPr lang="en-US" altLang="zh-CN" dirty="0"/>
          </a:p>
          <a:p>
            <a:pPr lvl="1"/>
            <a:r>
              <a:rPr lang="zh-CN" altLang="en-US" dirty="0"/>
              <a:t>一般情况下，游戏提供给玩家关于最高级别和最低级别的挑战说明，而让玩家自己去发现怎样到达中间级别的挑战</a:t>
            </a:r>
            <a:endParaRPr lang="en-US" altLang="zh-CN" dirty="0"/>
          </a:p>
          <a:p>
            <a:pPr lvl="1"/>
            <a:r>
              <a:rPr lang="zh-CN" altLang="en-US" dirty="0"/>
              <a:t>应该告诉玩家关于胜利条件的信息，否则她就不会知道她在努力完成什么任务</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47087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挑战的层次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并发的原子挑战</a:t>
            </a:r>
            <a:endParaRPr lang="en-US" altLang="zh-CN" dirty="0"/>
          </a:p>
          <a:p>
            <a:pPr lvl="1"/>
            <a:r>
              <a:rPr lang="zh-CN" altLang="en-US" dirty="0"/>
              <a:t>游戏也可以一次呈现出多个原子挑战，分散玩家的注意力，让游戏压力更大</a:t>
            </a:r>
            <a:endParaRPr lang="en-US" altLang="zh-CN" dirty="0"/>
          </a:p>
          <a:p>
            <a:pPr lvl="1"/>
            <a:r>
              <a:rPr lang="zh-CN" altLang="en-US" dirty="0"/>
              <a:t>设计挑战的层次结构和玩家一次将会面对多少挑战是设计工作的一部分：既包括顺着层次结构垂直向上，也包括层次结构的最底层</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816246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保存游戏</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保存游戏的理由</a:t>
            </a:r>
            <a:endParaRPr lang="en-US" altLang="zh-CN" dirty="0"/>
          </a:p>
          <a:p>
            <a:pPr lvl="1"/>
            <a:r>
              <a:rPr lang="zh-CN" altLang="en-US" dirty="0"/>
              <a:t>允许玩家离开游戏并在以后返回</a:t>
            </a:r>
            <a:endParaRPr lang="en-US" altLang="zh-CN" dirty="0"/>
          </a:p>
          <a:p>
            <a:pPr lvl="1"/>
            <a:r>
              <a:rPr lang="zh-CN" altLang="en-US" dirty="0"/>
              <a:t>让玩家从灾难性的错误恢复</a:t>
            </a:r>
            <a:endParaRPr lang="en-US" altLang="zh-CN" dirty="0"/>
          </a:p>
          <a:p>
            <a:pPr lvl="1"/>
            <a:r>
              <a:rPr lang="zh-CN" altLang="en-US" dirty="0"/>
              <a:t>鼓励玩家探索可以替换的策略</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240861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保存游戏</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对沉浸和故事讲述的影响</a:t>
            </a:r>
            <a:endParaRPr lang="en-US" altLang="zh-CN" dirty="0"/>
          </a:p>
          <a:p>
            <a:pPr lvl="1"/>
            <a:r>
              <a:rPr lang="zh-CN" altLang="en-US" dirty="0"/>
              <a:t>保存游戏的动作发生在游戏世界之外</a:t>
            </a:r>
            <a:r>
              <a:rPr lang="en-US" altLang="zh-CN" dirty="0"/>
              <a:t>-&gt; </a:t>
            </a:r>
            <a:r>
              <a:rPr lang="zh-CN" altLang="en-US" dirty="0"/>
              <a:t>损害用户的沉浸</a:t>
            </a:r>
            <a:endParaRPr lang="en-US" altLang="zh-CN" dirty="0"/>
          </a:p>
          <a:p>
            <a:pPr lvl="1"/>
            <a:r>
              <a:rPr lang="zh-CN" altLang="en-US" dirty="0"/>
              <a:t>故事本质是戏剧性紧张</a:t>
            </a:r>
            <a:r>
              <a:rPr lang="en-US" altLang="zh-CN" dirty="0"/>
              <a:t>-&gt;</a:t>
            </a:r>
            <a:r>
              <a:rPr lang="zh-CN" altLang="en-US" dirty="0"/>
              <a:t>影响玩家的故事体验</a:t>
            </a:r>
            <a:endParaRPr lang="en-US" altLang="zh-CN" dirty="0"/>
          </a:p>
          <a:p>
            <a:pPr lvl="1"/>
            <a:r>
              <a:rPr lang="zh-CN" altLang="en-US" dirty="0"/>
              <a:t>但是保存游戏要比这些缺点重要</a:t>
            </a:r>
            <a:endParaRPr lang="en-US" altLang="zh-CN" dirty="0"/>
          </a:p>
          <a:p>
            <a:pPr lvl="2"/>
            <a:r>
              <a:rPr lang="zh-CN" altLang="en-US" dirty="0"/>
              <a:t>如果玩家通过反复地重新载入游戏而破坏了他的沉浸，那么那是他的选择，而不是游戏设计师或者故事的错误</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30524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以玩家为中心的方法</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设计者为自己想要创建的游戏设想一个玩家代表，设计者要因为这个玩家而接受两个关键的职责：</a:t>
            </a:r>
          </a:p>
          <a:p>
            <a:pPr lvl="1"/>
            <a:r>
              <a:rPr kumimoji="1" lang="zh-CN" altLang="en-US" dirty="0"/>
              <a:t>娱乐职责</a:t>
            </a:r>
          </a:p>
          <a:p>
            <a:pPr lvl="2"/>
            <a:r>
              <a:rPr kumimoji="1" lang="zh-CN" altLang="en-US" dirty="0"/>
              <a:t>设计出能够娱乐玩家的游戏</a:t>
            </a:r>
          </a:p>
          <a:p>
            <a:pPr lvl="1"/>
            <a:r>
              <a:rPr kumimoji="1" lang="zh-CN" altLang="en-US" dirty="0"/>
              <a:t>移情职责</a:t>
            </a:r>
          </a:p>
          <a:p>
            <a:pPr lvl="2"/>
            <a:r>
              <a:rPr kumimoji="1" lang="zh-CN" altLang="en-US" dirty="0"/>
              <a:t>设计出能够迎合玩家对娱乐的愿望和喜好的游戏</a:t>
            </a:r>
          </a:p>
          <a:p>
            <a:r>
              <a:rPr kumimoji="1" lang="zh-CN" altLang="en-US" dirty="0"/>
              <a:t>为了围绕玩家来设计游戏，必须知道</a:t>
            </a:r>
          </a:p>
          <a:p>
            <a:pPr lvl="1"/>
            <a:r>
              <a:rPr kumimoji="1" lang="zh-CN" altLang="en-US" dirty="0"/>
              <a:t>你的玩家到底是谁</a:t>
            </a:r>
            <a:r>
              <a:rPr kumimoji="1" lang="en-US" altLang="zh-CN" dirty="0"/>
              <a:t>?</a:t>
            </a:r>
          </a:p>
          <a:p>
            <a:pPr lvl="1"/>
            <a:r>
              <a:rPr kumimoji="1" lang="zh-CN" altLang="en-US" dirty="0"/>
              <a:t>她的喜好是什么？</a:t>
            </a:r>
          </a:p>
          <a:p>
            <a:pPr lvl="1"/>
            <a:r>
              <a:rPr kumimoji="1" lang="zh-CN" altLang="en-US" dirty="0"/>
              <a:t>她为什么要买你的游戏？</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21817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保存游戏</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保存还是不保存</a:t>
            </a:r>
            <a:endParaRPr lang="en-US" altLang="zh-CN" dirty="0"/>
          </a:p>
          <a:p>
            <a:pPr lvl="1"/>
            <a:r>
              <a:rPr lang="zh-CN" altLang="en-US" dirty="0"/>
              <a:t>除非你的游戏非常短或者你的设备没有数据存储器，否则就要允许玩家保存和重新载入游戏。 他可以在不丢失当前进度的前提下离开游戏的权利取代了其他所有的考虑</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57477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12</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核心机制</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8820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理解核心机制及其功能</a:t>
            </a:r>
            <a:endParaRPr lang="en-US" altLang="zh-CN" dirty="0"/>
          </a:p>
          <a:p>
            <a:r>
              <a:rPr lang="zh-CN" altLang="en-US" dirty="0"/>
              <a:t>了解游戏如何运转的关键组件</a:t>
            </a:r>
            <a:endParaRPr lang="en-US" altLang="zh-CN" dirty="0"/>
          </a:p>
          <a:p>
            <a:r>
              <a:rPr lang="zh-CN" altLang="en-US" dirty="0"/>
              <a:t>了解游戏内部经济的运行过程</a:t>
            </a:r>
            <a:endParaRPr lang="en-US" altLang="zh-CN" dirty="0"/>
          </a:p>
          <a:p>
            <a:r>
              <a:rPr lang="zh-CN" altLang="en-US" dirty="0"/>
              <a:t>掌握核心机制的设计过程</a:t>
            </a:r>
            <a:endParaRPr lang="en-US" altLang="zh-CN" dirty="0"/>
          </a:p>
          <a:p>
            <a:r>
              <a:rPr lang="zh-CN" altLang="en-US" dirty="0"/>
              <a:t>理解如何在游戏中使用随机数</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5004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核心机制是什么</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核心机制由精确定义了游戏规则的数据和算法组成</a:t>
            </a:r>
            <a:endParaRPr lang="en-US" altLang="zh-CN" dirty="0"/>
          </a:p>
          <a:p>
            <a:pPr lvl="1"/>
            <a:r>
              <a:rPr lang="zh-CN" altLang="en-US" dirty="0"/>
              <a:t>确定了游戏实际的运作方式</a:t>
            </a:r>
            <a:endParaRPr lang="en-US" altLang="zh-CN" dirty="0"/>
          </a:p>
          <a:p>
            <a:pPr lvl="2"/>
            <a:r>
              <a:rPr lang="zh-CN" altLang="en-US" dirty="0"/>
              <a:t>它的规则是什么</a:t>
            </a:r>
            <a:endParaRPr lang="en-US" altLang="zh-CN" dirty="0"/>
          </a:p>
          <a:p>
            <a:pPr lvl="2"/>
            <a:r>
              <a:rPr lang="zh-CN" altLang="en-US" dirty="0"/>
              <a:t>玩家怎样和它交互</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36203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核心机制是什么</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核心机制由精确定义了游戏规则的数据和算法组成</a:t>
            </a:r>
            <a:endParaRPr lang="en-US" altLang="zh-CN" dirty="0"/>
          </a:p>
          <a:p>
            <a:pPr lvl="1">
              <a:defRPr/>
            </a:pPr>
            <a:r>
              <a:rPr lang="zh-CN" altLang="en-US" dirty="0"/>
              <a:t>把规则转变为核心机制</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矩形 3">
            <a:extLst>
              <a:ext uri="{FF2B5EF4-FFF2-40B4-BE49-F238E27FC236}">
                <a16:creationId xmlns:a16="http://schemas.microsoft.com/office/drawing/2014/main" id="{B15C9CCC-D8A5-B74E-B4A0-FD3801447D5C}"/>
              </a:ext>
            </a:extLst>
          </p:cNvPr>
          <p:cNvSpPr/>
          <p:nvPr/>
        </p:nvSpPr>
        <p:spPr>
          <a:xfrm>
            <a:off x="2510426" y="2584842"/>
            <a:ext cx="2928938" cy="37941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i="0" dirty="0">
                <a:solidFill>
                  <a:schemeClr val="tx1"/>
                </a:solidFill>
              </a:rPr>
              <a:t>玩家如果使用了过长的时间而没有通过沼泽地，他将会受到惩罚；</a:t>
            </a:r>
            <a:endParaRPr lang="en-US" altLang="zh-CN" i="0" dirty="0">
              <a:solidFill>
                <a:schemeClr val="tx1"/>
              </a:solidFill>
            </a:endParaRPr>
          </a:p>
          <a:p>
            <a:pPr>
              <a:defRPr/>
            </a:pPr>
            <a:endParaRPr lang="en-US" altLang="zh-CN" i="0" dirty="0">
              <a:solidFill>
                <a:schemeClr val="tx1"/>
              </a:solidFill>
            </a:endParaRPr>
          </a:p>
          <a:p>
            <a:pPr>
              <a:defRPr/>
            </a:pPr>
            <a:r>
              <a:rPr lang="zh-CN" altLang="en-US" i="0" dirty="0">
                <a:solidFill>
                  <a:schemeClr val="tx1"/>
                </a:solidFill>
              </a:rPr>
              <a:t>玩家只有有限的时间通过沼泽地</a:t>
            </a: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zh-CN" altLang="en-US" i="0" dirty="0">
              <a:solidFill>
                <a:schemeClr val="tx1"/>
              </a:solidFill>
            </a:endParaRPr>
          </a:p>
        </p:txBody>
      </p:sp>
      <p:sp>
        <p:nvSpPr>
          <p:cNvPr id="5" name="矩形 4">
            <a:extLst>
              <a:ext uri="{FF2B5EF4-FFF2-40B4-BE49-F238E27FC236}">
                <a16:creationId xmlns:a16="http://schemas.microsoft.com/office/drawing/2014/main" id="{0E661325-E0B1-FC44-AE2D-96FA87FD7AA8}"/>
              </a:ext>
            </a:extLst>
          </p:cNvPr>
          <p:cNvSpPr/>
          <p:nvPr/>
        </p:nvSpPr>
        <p:spPr>
          <a:xfrm>
            <a:off x="7010989" y="2584842"/>
            <a:ext cx="2928937" cy="37941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i="0" dirty="0">
                <a:solidFill>
                  <a:schemeClr val="tx1"/>
                </a:solidFill>
              </a:rPr>
              <a:t>当化身进入沼泽时，黑色的毒菌开始释放玩家可以看到的有毒气体，并填充整个屏幕，从屏幕底部开始，以每三秒通过游戏世界中的一寸的速度上升；在</a:t>
            </a:r>
            <a:r>
              <a:rPr lang="en-US" altLang="zh-CN" i="0" dirty="0">
                <a:solidFill>
                  <a:schemeClr val="tx1"/>
                </a:solidFill>
              </a:rPr>
              <a:t>3</a:t>
            </a:r>
            <a:r>
              <a:rPr lang="zh-CN" altLang="en-US" i="0" dirty="0">
                <a:solidFill>
                  <a:schemeClr val="tx1"/>
                </a:solidFill>
              </a:rPr>
              <a:t>分钟的最后，气体将达到化身面部的高度，而如果到那个时候化身仍然处在沼泽中，那么化身就会死亡。如果化身后来又返回到这片沼泽，那么气体就会消失，然后重复上面的过程</a:t>
            </a:r>
          </a:p>
        </p:txBody>
      </p:sp>
      <p:sp>
        <p:nvSpPr>
          <p:cNvPr id="6" name="右箭头 5">
            <a:extLst>
              <a:ext uri="{FF2B5EF4-FFF2-40B4-BE49-F238E27FC236}">
                <a16:creationId xmlns:a16="http://schemas.microsoft.com/office/drawing/2014/main" id="{70B261D2-C2F2-4D44-A51C-6835754A3557}"/>
              </a:ext>
            </a:extLst>
          </p:cNvPr>
          <p:cNvSpPr/>
          <p:nvPr/>
        </p:nvSpPr>
        <p:spPr>
          <a:xfrm>
            <a:off x="6082301" y="4450155"/>
            <a:ext cx="571500" cy="5715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p>
        </p:txBody>
      </p:sp>
    </p:spTree>
    <p:extLst>
      <p:ext uri="{BB962C8B-B14F-4D97-AF65-F5344CB8AC3E}">
        <p14:creationId xmlns:p14="http://schemas.microsoft.com/office/powerpoint/2010/main" val="761328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资源</a:t>
            </a:r>
            <a:endParaRPr lang="en-US" altLang="zh-CN" dirty="0"/>
          </a:p>
          <a:p>
            <a:pPr lvl="1"/>
            <a:r>
              <a:rPr lang="zh-CN" altLang="en-US" dirty="0"/>
              <a:t>玩家可以移动或者交换对物体或者材料的类型，游戏可以把它们作为数字值处理，对这些值执行算术操作</a:t>
            </a:r>
            <a:endParaRPr lang="en-US" altLang="zh-CN" dirty="0"/>
          </a:p>
          <a:p>
            <a:pPr lvl="1"/>
            <a:r>
              <a:rPr lang="zh-CN" altLang="en-US" dirty="0"/>
              <a:t>核心机制定义了游戏使用或者交易资源的过程，也就是资源的特殊的实例，可以合法地从一个地方移动到另一个地方，或者从一个所有者移动到另一个所有者。它们也定义了这些资源的实例怎样完全地进出游戏</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2906639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实体</a:t>
            </a:r>
            <a:endParaRPr lang="en-US" altLang="zh-CN" dirty="0"/>
          </a:p>
          <a:p>
            <a:pPr lvl="1"/>
            <a:r>
              <a:rPr lang="zh-CN" altLang="en-US" dirty="0"/>
              <a:t>资源的一个特殊的实例或者游戏世界的某些元素的状态</a:t>
            </a:r>
            <a:endParaRPr lang="en-US" altLang="zh-CN" dirty="0"/>
          </a:p>
          <a:p>
            <a:pPr lvl="2"/>
            <a:r>
              <a:rPr lang="zh-CN" altLang="en-US" dirty="0"/>
              <a:t>一个建筑、一个角色；一堆金子、一杯水；交通灯红绿状态</a:t>
            </a:r>
          </a:p>
          <a:p>
            <a:pPr lvl="1"/>
            <a:r>
              <a:rPr lang="zh-CN" altLang="en-US" dirty="0"/>
              <a:t>简单实体</a:t>
            </a:r>
            <a:endParaRPr lang="en-US" altLang="zh-CN" dirty="0"/>
          </a:p>
          <a:p>
            <a:pPr lvl="2"/>
            <a:r>
              <a:rPr lang="zh-CN" altLang="en-US" dirty="0"/>
              <a:t>可以完全由一个数据说明</a:t>
            </a:r>
            <a:endParaRPr lang="en-US" altLang="zh-CN" dirty="0"/>
          </a:p>
          <a:p>
            <a:pPr lvl="1"/>
            <a:r>
              <a:rPr lang="zh-CN" altLang="en-US" dirty="0"/>
              <a:t>复合实体</a:t>
            </a:r>
            <a:endParaRPr lang="en-US" altLang="zh-CN" dirty="0"/>
          </a:p>
          <a:p>
            <a:pPr lvl="2"/>
            <a:r>
              <a:rPr lang="zh-CN" altLang="en-US" dirty="0"/>
              <a:t>可能不止需要一个数据值来描述</a:t>
            </a:r>
            <a:endParaRPr lang="en-US" altLang="zh-CN" dirty="0"/>
          </a:p>
          <a:p>
            <a:pPr lvl="1"/>
            <a:r>
              <a:rPr lang="zh-CN" altLang="en-US" dirty="0"/>
              <a:t>唯一实体</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9347191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内部经济</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pPr>
              <a:defRPr/>
            </a:pPr>
            <a:r>
              <a:rPr lang="zh-CN" altLang="en-US" dirty="0"/>
              <a:t>经济是资源和实体量化地产生、消费和交互的系统</a:t>
            </a:r>
            <a:endParaRPr lang="en-US" altLang="zh-CN" dirty="0"/>
          </a:p>
          <a:p>
            <a:pPr>
              <a:defRPr/>
            </a:pPr>
            <a:r>
              <a:rPr lang="zh-CN" altLang="en-US" dirty="0"/>
              <a:t>一个游戏的内部经济包括玩家知道并尽力操作的那些资源和机制</a:t>
            </a:r>
            <a:endParaRPr lang="en-US" altLang="zh-CN" dirty="0"/>
          </a:p>
          <a:p>
            <a:pPr lvl="1">
              <a:defRPr/>
            </a:pPr>
            <a:r>
              <a:rPr lang="zh-CN" altLang="en-US" dirty="0"/>
              <a:t>包括可能通过用户界面显示的数据或者那些形成了胜利和失败条件的一部分的数据</a:t>
            </a:r>
            <a:endParaRPr lang="en-US" altLang="zh-CN" dirty="0"/>
          </a:p>
          <a:p>
            <a:pPr>
              <a:defRPr/>
            </a:pPr>
            <a:r>
              <a:rPr lang="zh-CN" altLang="en-US" dirty="0"/>
              <a:t>设计师通常不把那些玩家不能控制的机制作为内部经济的一部分来考虑</a:t>
            </a:r>
            <a:endParaRPr lang="en-US" altLang="zh-CN" dirty="0"/>
          </a:p>
          <a:p>
            <a:pPr lvl="1">
              <a:defRPr/>
            </a:pPr>
            <a:r>
              <a:rPr lang="zh-CN" altLang="en-US" dirty="0"/>
              <a:t>定义非玩家角色的</a:t>
            </a:r>
            <a:r>
              <a:rPr lang="en-US" altLang="zh-CN" dirty="0"/>
              <a:t>AI</a:t>
            </a:r>
            <a:r>
              <a:rPr lang="zh-CN" altLang="en-US" dirty="0"/>
              <a:t>的机制</a:t>
            </a:r>
            <a:endParaRPr lang="en-US" altLang="zh-CN" dirty="0"/>
          </a:p>
          <a:p>
            <a:pPr>
              <a:defRPr/>
            </a:pPr>
            <a:r>
              <a:rPr lang="zh-CN" altLang="en-US" dirty="0"/>
              <a:t>控制化身或者交通工具运动的机制可以认为是内部经济的一部分，也可以认为不是</a:t>
            </a:r>
            <a:endParaRPr lang="en-US" altLang="zh-CN" dirty="0"/>
          </a:p>
          <a:p>
            <a:pPr lvl="1">
              <a:defRPr/>
            </a:pPr>
            <a:r>
              <a:rPr lang="zh-CN" altLang="en-US" dirty="0"/>
              <a:t>主要看这种运动是否消耗了某种资源</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928182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进展机制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空间上的进展</a:t>
            </a:r>
            <a:endParaRPr lang="en-US" altLang="zh-CN" dirty="0"/>
          </a:p>
          <a:p>
            <a:pPr lvl="1"/>
            <a:r>
              <a:rPr lang="zh-CN" altLang="en-US" dirty="0"/>
              <a:t>为了在空间上控制玩家的进度，游戏机制需提供以下特征</a:t>
            </a:r>
            <a:endParaRPr lang="en-US" altLang="zh-CN" dirty="0"/>
          </a:p>
          <a:p>
            <a:pPr lvl="2"/>
            <a:r>
              <a:rPr lang="zh-CN" altLang="en-US" dirty="0"/>
              <a:t>运动约束</a:t>
            </a:r>
            <a:endParaRPr lang="en-US" altLang="zh-CN" dirty="0"/>
          </a:p>
          <a:p>
            <a:pPr lvl="2"/>
            <a:r>
              <a:rPr lang="zh-CN" altLang="en-US" dirty="0"/>
              <a:t>上锁的门：任何的运动约束</a:t>
            </a:r>
            <a:endParaRPr lang="en-US" altLang="zh-CN" dirty="0"/>
          </a:p>
          <a:p>
            <a:pPr lvl="2"/>
            <a:r>
              <a:rPr lang="zh-CN" altLang="en-US" dirty="0"/>
              <a:t>单向门：确保故事向前移动</a:t>
            </a:r>
            <a:endParaRPr lang="en-US" altLang="zh-CN" dirty="0"/>
          </a:p>
          <a:p>
            <a:pPr lvl="2"/>
            <a:r>
              <a:rPr lang="zh-CN" altLang="en-US" dirty="0"/>
              <a:t>隐藏区域：玩家必须努力找到的空间</a:t>
            </a:r>
            <a:endParaRPr lang="en-US" altLang="zh-CN" dirty="0"/>
          </a:p>
          <a:p>
            <a:pPr lvl="2"/>
            <a:r>
              <a:rPr lang="zh-CN" altLang="en-US" dirty="0"/>
              <a:t>不合逻辑的空间和没有标记的传送门。混淆玩家通过空间颠覆他对运动的本质的期望</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0647954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进展机制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时间上的进展</a:t>
            </a:r>
            <a:endParaRPr lang="en-US" altLang="zh-CN" dirty="0"/>
          </a:p>
          <a:p>
            <a:pPr lvl="1"/>
            <a:r>
              <a:rPr lang="zh-CN" altLang="en-US" dirty="0"/>
              <a:t>现实世界的时间总是向前移动的，但是游戏世界的时间可以加快、减慢、暂停，甚至向后回溯。你可能想要实现的一些机制包括</a:t>
            </a:r>
            <a:endParaRPr lang="en-US" altLang="zh-CN" dirty="0"/>
          </a:p>
          <a:p>
            <a:pPr lvl="2"/>
            <a:r>
              <a:rPr lang="zh-CN" altLang="en-US" dirty="0"/>
              <a:t>暂停功能</a:t>
            </a:r>
            <a:endParaRPr lang="en-US" altLang="zh-CN" dirty="0"/>
          </a:p>
          <a:p>
            <a:pPr lvl="2"/>
            <a:r>
              <a:rPr lang="zh-CN" altLang="en-US" dirty="0"/>
              <a:t>跟踪时间的方法</a:t>
            </a:r>
            <a:endParaRPr lang="en-US" altLang="zh-CN" dirty="0"/>
          </a:p>
          <a:p>
            <a:pPr lvl="2"/>
            <a:r>
              <a:rPr lang="zh-CN" altLang="en-US" dirty="0"/>
              <a:t>子弹时间或其他手段相对于现实世界的时间加速和减缓游戏世界里的时间</a:t>
            </a:r>
            <a:endParaRPr lang="en-US" altLang="zh-CN" dirty="0"/>
          </a:p>
          <a:p>
            <a:pPr lvl="2"/>
            <a:r>
              <a:rPr lang="zh-CN" altLang="en-US" dirty="0"/>
              <a:t>时间奖励不会加快时间或减缓时间，但给玩家在他开始游戏时更多的时间</a:t>
            </a:r>
            <a:endParaRPr lang="en-US" altLang="zh-CN" dirty="0"/>
          </a:p>
          <a:p>
            <a:pPr lvl="2"/>
            <a:r>
              <a:rPr lang="zh-CN" altLang="en-US" dirty="0"/>
              <a:t>倒转时间。比较罕见，除非当玩家重新开始登记或从保存点重新加载游戏时，但也有其他例子比如</a:t>
            </a:r>
            <a:r>
              <a:rPr lang="en-US" altLang="zh-CN" dirty="0"/>
              <a:t>《</a:t>
            </a:r>
            <a:r>
              <a:rPr lang="zh-CN" altLang="en-US" dirty="0"/>
              <a:t>波斯王子：时之砂</a:t>
            </a:r>
            <a:r>
              <a:rPr lang="en-US" altLang="zh-CN" dirty="0"/>
              <a:t>》</a:t>
            </a:r>
            <a:r>
              <a:rPr lang="zh-CN" altLang="en-US" dirty="0"/>
              <a:t>、</a:t>
            </a:r>
            <a:r>
              <a:rPr lang="en-US" altLang="zh-CN" dirty="0"/>
              <a:t>《</a:t>
            </a:r>
            <a:r>
              <a:rPr lang="zh-CN" altLang="en-US" dirty="0"/>
              <a:t>时空幻境</a:t>
            </a:r>
            <a:r>
              <a:rPr lang="en-US" altLang="zh-CN" dirty="0"/>
              <a:t>》</a:t>
            </a:r>
          </a:p>
          <a:p>
            <a:pPr lvl="2"/>
            <a:r>
              <a:rPr lang="zh-CN" altLang="en-US" dirty="0"/>
              <a:t>脚本事件可以在特定时间发生</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546823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3792</TotalTime>
  <Words>9362</Words>
  <Application>Microsoft Office PowerPoint</Application>
  <PresentationFormat>宽屏</PresentationFormat>
  <Paragraphs>2073</Paragraphs>
  <Slides>151</Slides>
  <Notes>122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151</vt:i4>
      </vt:variant>
    </vt:vector>
  </HeadingPairs>
  <TitlesOfParts>
    <vt:vector size="159" baseType="lpstr">
      <vt:lpstr>等线</vt:lpstr>
      <vt:lpstr>等线 Light</vt:lpstr>
      <vt:lpstr>黑体</vt:lpstr>
      <vt:lpstr>庞门正道粗书体</vt:lpstr>
      <vt:lpstr>微软雅黑</vt:lpstr>
      <vt:lpstr>演示夏行楷</vt:lpstr>
      <vt:lpstr>Arial</vt:lpstr>
      <vt:lpstr>Office 主题​​</vt:lpstr>
      <vt:lpstr>PowerPoint 演示文稿</vt:lpstr>
      <vt:lpstr>PowerPoint 演示文稿</vt:lpstr>
      <vt:lpstr>PowerPoint 演示文稿</vt:lpstr>
      <vt:lpstr>主要内容</vt:lpstr>
      <vt:lpstr>什么是游戏</vt:lpstr>
      <vt:lpstr>什么是游戏</vt:lpstr>
      <vt:lpstr>PowerPoint 演示文稿</vt:lpstr>
      <vt:lpstr>主要内容</vt:lpstr>
      <vt:lpstr>以玩家为中心的方法</vt:lpstr>
      <vt:lpstr>以玩家为中心的方法</vt:lpstr>
      <vt:lpstr>视频游戏的关键组成</vt:lpstr>
      <vt:lpstr>视频游戏的关键组成</vt:lpstr>
      <vt:lpstr>视频游戏的关键组成</vt:lpstr>
      <vt:lpstr>视频游戏的结构</vt:lpstr>
      <vt:lpstr>视频游戏的结构</vt:lpstr>
      <vt:lpstr>PowerPoint 演示文稿</vt:lpstr>
      <vt:lpstr>IDEO模型</vt:lpstr>
      <vt:lpstr>PowerPoint 演示文稿</vt:lpstr>
      <vt:lpstr>主要内容</vt:lpstr>
      <vt:lpstr>定义目标人群</vt:lpstr>
      <vt:lpstr>定义目标人群</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PowerPoint 演示文稿</vt:lpstr>
      <vt:lpstr>主要内容</vt:lpstr>
      <vt:lpstr>游戏分类的作用</vt:lpstr>
      <vt:lpstr>角色扮演游戏</vt:lpstr>
      <vt:lpstr>体育游戏</vt:lpstr>
      <vt:lpstr>交通工具模拟游戏</vt:lpstr>
      <vt:lpstr>建设和管理模拟游戏</vt:lpstr>
      <vt:lpstr>冒险游戏</vt:lpstr>
      <vt:lpstr>PowerPoint 演示文稿</vt:lpstr>
      <vt:lpstr>主要内容</vt:lpstr>
      <vt:lpstr>什么是游戏世界</vt:lpstr>
      <vt:lpstr>游戏世界的维度</vt:lpstr>
      <vt:lpstr>游戏世界的维度</vt:lpstr>
      <vt:lpstr>游戏世界的维度</vt:lpstr>
      <vt:lpstr>游戏世界的维度</vt:lpstr>
      <vt:lpstr>游戏世界的维度</vt:lpstr>
      <vt:lpstr>游戏世界的维度</vt:lpstr>
      <vt:lpstr>PowerPoint 演示文稿</vt:lpstr>
      <vt:lpstr>主要内容</vt:lpstr>
      <vt:lpstr>引言</vt:lpstr>
      <vt:lpstr>自定义型玩法</vt:lpstr>
      <vt:lpstr>自定义型玩法</vt:lpstr>
      <vt:lpstr>创造型玩法</vt:lpstr>
      <vt:lpstr>创造型玩法</vt:lpstr>
      <vt:lpstr>PowerPoint 演示文稿</vt:lpstr>
      <vt:lpstr>主要内容</vt:lpstr>
      <vt:lpstr>角色设计的目标</vt:lpstr>
      <vt:lpstr>玩家和人物模型之间的关系</vt:lpstr>
      <vt:lpstr>玩家和人物模型之间的关系</vt:lpstr>
      <vt:lpstr>创作角色的深度</vt:lpstr>
      <vt:lpstr>PowerPoint 演示文稿</vt:lpstr>
      <vt:lpstr>主要内容</vt:lpstr>
      <vt:lpstr>为什么把故事放到游戏中</vt:lpstr>
      <vt:lpstr>为什么把故事放到游戏中</vt:lpstr>
      <vt:lpstr>关键概念</vt:lpstr>
      <vt:lpstr>关键概念</vt:lpstr>
      <vt:lpstr>关键概念</vt:lpstr>
      <vt:lpstr>线性故事</vt:lpstr>
      <vt:lpstr>非线性故事</vt:lpstr>
      <vt:lpstr>非线性故事</vt:lpstr>
      <vt:lpstr>非线性故事</vt:lpstr>
      <vt:lpstr>非线性故事</vt:lpstr>
      <vt:lpstr>非线性故事</vt:lpstr>
      <vt:lpstr>PowerPoint 演示文稿</vt:lpstr>
      <vt:lpstr>主要内容</vt:lpstr>
      <vt:lpstr>什么是用户体验</vt:lpstr>
      <vt:lpstr>以玩家为中心的界面设计</vt:lpstr>
      <vt:lpstr>设计过程</vt:lpstr>
      <vt:lpstr>管理复杂度</vt:lpstr>
      <vt:lpstr>管理复杂度</vt:lpstr>
      <vt:lpstr>PowerPoint 演示文稿</vt:lpstr>
      <vt:lpstr>主要内容</vt:lpstr>
      <vt:lpstr>让游戏变得有趣</vt:lpstr>
      <vt:lpstr>挑战的层次</vt:lpstr>
      <vt:lpstr>挑战的层次</vt:lpstr>
      <vt:lpstr>保存游戏</vt:lpstr>
      <vt:lpstr>保存游戏</vt:lpstr>
      <vt:lpstr>保存游戏</vt:lpstr>
      <vt:lpstr>PowerPoint 演示文稿</vt:lpstr>
      <vt:lpstr>主要内容</vt:lpstr>
      <vt:lpstr>核心机制是什么</vt:lpstr>
      <vt:lpstr>核心机制是什么</vt:lpstr>
      <vt:lpstr>关键概念</vt:lpstr>
      <vt:lpstr>关键概念</vt:lpstr>
      <vt:lpstr>内部经济</vt:lpstr>
      <vt:lpstr>进展机制</vt:lpstr>
      <vt:lpstr>进展机制</vt:lpstr>
      <vt:lpstr>进展机制</vt:lpstr>
      <vt:lpstr>战术机动机制</vt:lpstr>
      <vt:lpstr>社交互动机制</vt:lpstr>
      <vt:lpstr>社交互动机制</vt:lpstr>
      <vt:lpstr>社交互动机制</vt:lpstr>
      <vt:lpstr>社交互动机制</vt:lpstr>
      <vt:lpstr>社交互动机制</vt:lpstr>
      <vt:lpstr>社交互动机制</vt:lpstr>
      <vt:lpstr>PowerPoint 演示文稿</vt:lpstr>
      <vt:lpstr>主要内容</vt:lpstr>
      <vt:lpstr>什么是平衡的游戏</vt:lpstr>
      <vt:lpstr>避免统治性策略</vt:lpstr>
      <vt:lpstr>避免统治性策略</vt:lpstr>
      <vt:lpstr>偶然性的作用</vt:lpstr>
      <vt:lpstr>使PvP游戏公平</vt:lpstr>
      <vt:lpstr>使PvE游戏公平</vt:lpstr>
      <vt:lpstr>管理困难度</vt:lpstr>
      <vt:lpstr>管理困难度</vt:lpstr>
      <vt:lpstr>管理困难度</vt:lpstr>
      <vt:lpstr>管理困难度</vt:lpstr>
      <vt:lpstr>管理困难度</vt:lpstr>
      <vt:lpstr>管理困难度</vt:lpstr>
      <vt:lpstr>理解正反馈</vt:lpstr>
      <vt:lpstr>理解正反馈</vt:lpstr>
      <vt:lpstr>理解正反馈</vt:lpstr>
      <vt:lpstr>理解正反馈</vt:lpstr>
      <vt:lpstr>理解正反馈</vt:lpstr>
      <vt:lpstr>理解正反馈</vt:lpstr>
      <vt:lpstr>理解正反馈</vt:lpstr>
      <vt:lpstr>理解正反馈</vt:lpstr>
      <vt:lpstr>PowerPoint 演示文稿</vt:lpstr>
      <vt:lpstr>主要内容</vt:lpstr>
      <vt:lpstr>什么是关卡设计</vt:lpstr>
      <vt:lpstr>关键设计原理</vt:lpstr>
      <vt:lpstr>关键设计原理</vt:lpstr>
      <vt:lpstr>布局</vt:lpstr>
      <vt:lpstr>布局</vt:lpstr>
      <vt:lpstr>布局</vt:lpstr>
      <vt:lpstr>布局</vt:lpstr>
      <vt:lpstr>布局</vt:lpstr>
      <vt:lpstr>布局</vt:lpstr>
      <vt:lpstr>PowerPoint 演示文稿</vt:lpstr>
      <vt:lpstr>主要内容</vt:lpstr>
      <vt:lpstr>什么是动作游戏</vt:lpstr>
      <vt:lpstr>PowerPoint 演示文稿</vt:lpstr>
      <vt:lpstr>主要内容</vt:lpstr>
      <vt:lpstr>什么是策略游戏</vt:lpstr>
      <vt:lpstr>核心机制</vt:lpstr>
      <vt:lpstr>PowerPoint 演示文稿</vt:lpstr>
      <vt:lpstr>主要内容</vt:lpstr>
      <vt:lpstr>什么是角色扮演游戏</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weijun</dc:creator>
  <cp:lastModifiedBy>邹 济帆</cp:lastModifiedBy>
  <cp:revision>197</cp:revision>
  <dcterms:created xsi:type="dcterms:W3CDTF">2022-08-27T07:07:53Z</dcterms:created>
  <dcterms:modified xsi:type="dcterms:W3CDTF">2025-06-15T17:48:58Z</dcterms:modified>
</cp:coreProperties>
</file>